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312" r:id="rId13"/>
    <p:sldId id="314" r:id="rId14"/>
    <p:sldId id="315" r:id="rId15"/>
    <p:sldId id="316" r:id="rId16"/>
    <p:sldId id="313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317" r:id="rId26"/>
    <p:sldId id="318" r:id="rId27"/>
    <p:sldId id="319" r:id="rId28"/>
    <p:sldId id="275" r:id="rId29"/>
    <p:sldId id="276" r:id="rId30"/>
    <p:sldId id="277" r:id="rId31"/>
    <p:sldId id="278" r:id="rId32"/>
    <p:sldId id="279" r:id="rId33"/>
    <p:sldId id="280" r:id="rId34"/>
    <p:sldId id="281" r:id="rId35"/>
    <p:sldId id="282" r:id="rId36"/>
    <p:sldId id="283" r:id="rId37"/>
    <p:sldId id="284" r:id="rId38"/>
    <p:sldId id="285" r:id="rId39"/>
    <p:sldId id="286" r:id="rId40"/>
    <p:sldId id="287" r:id="rId41"/>
    <p:sldId id="288" r:id="rId42"/>
    <p:sldId id="289" r:id="rId43"/>
    <p:sldId id="290" r:id="rId44"/>
    <p:sldId id="291" r:id="rId45"/>
    <p:sldId id="292" r:id="rId46"/>
    <p:sldId id="293" r:id="rId47"/>
    <p:sldId id="294" r:id="rId48"/>
    <p:sldId id="320" r:id="rId49"/>
    <p:sldId id="321" r:id="rId50"/>
    <p:sldId id="322" r:id="rId51"/>
    <p:sldId id="323" r:id="rId52"/>
    <p:sldId id="324" r:id="rId53"/>
    <p:sldId id="325" r:id="rId54"/>
    <p:sldId id="295" r:id="rId55"/>
    <p:sldId id="296" r:id="rId56"/>
    <p:sldId id="297" r:id="rId57"/>
    <p:sldId id="298" r:id="rId58"/>
    <p:sldId id="299" r:id="rId59"/>
    <p:sldId id="300" r:id="rId60"/>
    <p:sldId id="301" r:id="rId61"/>
    <p:sldId id="302" r:id="rId62"/>
    <p:sldId id="303" r:id="rId63"/>
    <p:sldId id="304" r:id="rId64"/>
    <p:sldId id="311" r:id="rId6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5A658D1-63BC-4C58-80D5-5956F2B258FA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78E7B36-6A93-4ED7-B463-951E55E29A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8078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0791D5-B742-43BC-BBAC-E10FAB6306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371852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31A98B-412F-4CB9-9E7A-62253902B62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21276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490386-949D-45DD-B7EF-2E466D7E51D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49388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184B4C-4AE6-42CC-B98E-1CB4299EF4E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333715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AE28DC-CF1E-406F-BB5F-A34464C0167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876686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A29C07-132F-4E88-B2ED-54C7F86619D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252940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E743B7-16CD-4C37-A51B-BD6E0D958B2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238929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4AD1D2-CD26-46F9-BB9F-E554F4787E3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961548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549007-B27A-4551-BFD7-9182D4BF19E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515041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5D9A15-DDA9-4237-8866-36D4F5AE539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393241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A7965F-77A1-4F4F-95CA-F5613C1EE3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288760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034F86-7053-4F26-A12C-DCB8539FA50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881606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717F4D-CCCC-4411-846A-4AB470A2F3B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579009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6B0000-54DD-4C88-A148-B82B0F70CE0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428860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EF3A97-547F-4014-B6BB-43ADF0D9EF2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2556404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D1F747-65F8-48D2-923D-B95FEB46604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360261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F4D584-3326-42FA-A3D2-D1733E934C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765989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5A3A93-0425-4A89-B991-0539581C60C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309176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7E67E9-6E49-43FC-B02B-DEE02496F5D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711672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D0841-D00D-4D05-AFEA-F5490A40973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973505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4D5506-F204-40B0-9468-9ACF02ED69B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2656255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6BF7E1-4284-4036-ADB4-3EEB6276BE9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884093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153F2B-BABB-4FFB-B4C4-C46498D5F8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2635100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5AA266-CE80-4305-A493-9AC6F537901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773432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12C2B1-B0AD-4E7F-BE10-B5CA23D9051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062835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E50805-6A00-422A-9B05-C2D99814BF2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9391040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29E8A1-DC21-4AD5-9334-FCA2B400C0F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1429300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2B7D8-CEB3-4405-B8E3-1DD3EB4ED47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476871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6FE1C6-E42B-43B0-9A6E-004E67952F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351003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22B6E8-0B07-4E7A-987D-08989647C61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697806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137BED-0C76-4BB4-9BBE-56A83385C1A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461883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D34089-707B-46D0-89A8-E2CEFE0F6E5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0011209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9C7A0F-B070-4805-A8EB-8BB8A35E46A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76974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A915F3-48AA-42A9-B7DA-60635C2F075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363811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575E86-32FD-40B7-ADD0-39A9BA3066C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286943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C2ECAF-07B4-4150-B0FC-8C6B4697F8D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7972463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621583-3786-4CEA-8F6C-63682D42F4E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1492296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09F8CB-D5A6-44C5-A143-FDABB6DDE6B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857946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0A2673-693F-4169-8D09-EAA917B934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415595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78BA41-A029-44DE-BDB9-86AAD257B3B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6726533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A7DC50-8937-4299-97C4-769B275CD7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2044644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F0DD5B-B98F-44C7-9A42-123E11187AC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73609019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93F2AE-518F-4713-A2ED-49973682C08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19089907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ED317A-D5E4-4DAB-86A6-3363E71296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870503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B6A8CAD-9E86-49B2-B3A6-D21327D247E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6276299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A03C8A-F1A8-4188-89D0-44D952B80EE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7485593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56F9D9-09E1-472B-A580-0921C4EC70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68533187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2DE813-56C7-4E4F-BB7D-6CCD82CC12F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24257247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80B22A-E81B-4A23-BB41-EF5D456E5E5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5605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DFBC8C7-DEF9-4D8A-A149-03077BBC81A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139601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89B8BB-2870-40D5-A53A-926D9E70247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62707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AAD50F-0B10-4F82-BC0F-7D8A1210391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31131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D3949C-2A20-49D2-91EB-28EEA392B72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36949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D18746-AA41-401F-B714-7979E1F54F33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8E49C6ED-BEC4-4055-BE4E-891B99B4F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7366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9E8A63-D6EE-4D1B-A01E-FBA7B8FEA6B6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CA1032A7-4BC7-4670-8889-9593911F17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6067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67AB8-08D2-4763-B32B-1837D77037AE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1F8EA6C7-9581-4D28-ADAD-514DCCB8E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449170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52400"/>
            <a:ext cx="7543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14400" y="1676400"/>
            <a:ext cx="36957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2500" y="1676400"/>
            <a:ext cx="36957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914400" y="6248400"/>
            <a:ext cx="35052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9F9387D3-CFAE-4188-8832-D512832987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4049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51CE9-1F9A-4A95-87AC-70489498F5FD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0740BECD-ED1D-4802-B4B2-D176038CE6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6340475"/>
            <a:ext cx="43434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4018853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786178-7B82-4E33-A7B1-324594AAC6A9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2C431180-ABC0-4A42-922C-BB1F98A485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33399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52D82-9789-4243-AE46-32D622DAE072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C4E085B2-4515-42DF-AE37-F17C47A7A4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3843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C9ACD4-7859-4D6A-A419-7F388982B2C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035A3387-BFED-4C41-A955-FD82A0EC92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37848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EEE7A-276A-4DC9-8624-68F4F900D1DB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D14B2240-5631-49FA-8103-586BE59C87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3129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EB6C80-E29C-4BE8-B4EE-421390504A2E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811B5449-085F-4647-90A0-C85E9515CB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10209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E1983-F727-4E9D-8C4B-1DF9280EDBC4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961002E5-3B77-45EC-A26F-16103F8346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46676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A14E38-4CF0-4CD4-AE93-18E119B33490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9-</a:t>
            </a:r>
            <a:fld id="{4A528C76-621E-4600-B256-E6AE051EAA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260317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0" y="6340475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19FE8CE-87A9-4A1D-A98F-5904C08A5704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B8A56AF1-1345-461F-B066-EE877583E8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ctrTitle"/>
          </p:nvPr>
        </p:nvSpPr>
        <p:spPr>
          <a:xfrm>
            <a:off x="5638800" y="457200"/>
            <a:ext cx="3276600" cy="1470025"/>
          </a:xfrm>
        </p:spPr>
        <p:txBody>
          <a:bodyPr/>
          <a:lstStyle/>
          <a:p>
            <a:pPr eaLnBrk="1" hangingPunct="1"/>
            <a:r>
              <a:rPr lang="en-US" smtClean="0"/>
              <a:t>Chapter 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1905000"/>
            <a:ext cx="3352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Exception Handling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29300" y="4989165"/>
            <a:ext cx="2971800" cy="138499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Slides prepared by Rose Williams, </a:t>
            </a:r>
            <a:r>
              <a:rPr lang="en-US" sz="1400" i="1" dirty="0">
                <a:solidFill>
                  <a:schemeClr val="tx1">
                    <a:alpha val="42000"/>
                  </a:schemeClr>
                </a:solidFill>
              </a:rPr>
              <a:t>Binghamton University</a:t>
            </a: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 smtClean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Kenrick Mock, </a:t>
            </a:r>
            <a:r>
              <a:rPr lang="en-US" sz="1400" i="1" dirty="0" smtClean="0">
                <a:solidFill>
                  <a:schemeClr val="tx1">
                    <a:alpha val="42000"/>
                  </a:schemeClr>
                </a:solidFill>
              </a:rPr>
              <a:t>University of Alaska Anchorage</a:t>
            </a: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70624" y="6257836"/>
            <a:ext cx="2133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latin typeface="Calibri" pitchFamily="34" charset="0"/>
              </a:rPr>
              <a:t>Copyright </a:t>
            </a:r>
            <a:r>
              <a:rPr lang="en-US" sz="1100" dirty="0" smtClean="0">
                <a:latin typeface="Calibri" pitchFamily="34" charset="0"/>
              </a:rPr>
              <a:t>© 2017 </a:t>
            </a:r>
            <a:r>
              <a:rPr lang="en-US" sz="1100" dirty="0" smtClean="0">
                <a:latin typeface="Calibri" pitchFamily="34" charset="0"/>
              </a:rPr>
              <a:t>Pearson Ltd. </a:t>
            </a:r>
            <a:br>
              <a:rPr lang="en-US" sz="1100" dirty="0" smtClean="0">
                <a:latin typeface="Calibri" pitchFamily="34" charset="0"/>
              </a:rPr>
            </a:br>
            <a:r>
              <a:rPr lang="en-US" sz="1100" dirty="0" smtClean="0">
                <a:latin typeface="Calibri" pitchFamily="34" charset="0"/>
              </a:rPr>
              <a:t>All rights reserved.</a:t>
            </a:r>
            <a:endParaRPr lang="en-CA" sz="1100" dirty="0">
              <a:latin typeface="Calibri" pitchFamily="34" charset="0"/>
            </a:endParaRPr>
          </a:p>
        </p:txBody>
      </p:sp>
      <p:pic>
        <p:nvPicPr>
          <p:cNvPr id="8" name="Picture 2" descr="http://www-fp.pearsonhighered.com/assets/hip/images/bigcovers/0134041674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" y="0"/>
            <a:ext cx="5545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try-throw-catch</a:t>
            </a:r>
            <a:r>
              <a:rPr lang="en-US" smtClean="0"/>
              <a:t> Mechanism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When a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mtClean="0"/>
              <a:t> block is executed, two things can happen:</a:t>
            </a:r>
          </a:p>
          <a:p>
            <a:pPr lvl="1" eaLnBrk="1" hangingPunct="1">
              <a:buFontTx/>
              <a:buNone/>
            </a:pPr>
            <a:r>
              <a:rPr lang="en-US" smtClean="0"/>
              <a:t>1.  No exception is thrown in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mtClean="0"/>
              <a:t> block</a:t>
            </a:r>
          </a:p>
          <a:p>
            <a:pPr lvl="2" eaLnBrk="1" hangingPunct="1">
              <a:buFont typeface="Arial" charset="0"/>
              <a:buChar char="–"/>
            </a:pPr>
            <a:r>
              <a:rPr lang="en-US" smtClean="0"/>
              <a:t>The code in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mtClean="0"/>
              <a:t> block is executed to the end of the block</a:t>
            </a:r>
          </a:p>
          <a:p>
            <a:pPr lvl="2" eaLnBrk="1" hangingPunct="1">
              <a:buFont typeface="Arial" charset="0"/>
              <a:buChar char="–"/>
            </a:pPr>
            <a:r>
              <a:rPr lang="en-US" smtClean="0"/>
              <a:t>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 is skipped</a:t>
            </a:r>
          </a:p>
          <a:p>
            <a:pPr lvl="2" eaLnBrk="1" hangingPunct="1">
              <a:buFont typeface="Arial" charset="0"/>
              <a:buChar char="–"/>
            </a:pPr>
            <a:r>
              <a:rPr lang="en-US" smtClean="0"/>
              <a:t>The execution continues with the code placed after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15485864-0A55-4775-9DC0-A167A17DFBD7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try-throw-catch</a:t>
            </a:r>
            <a:r>
              <a:rPr lang="en-US" smtClean="0"/>
              <a:t> Mechanism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72400" cy="4038600"/>
          </a:xfrm>
        </p:spPr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mtClean="0"/>
              <a:t>2.  An exception is thrown in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mtClean="0"/>
              <a:t> block and caught in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</a:t>
            </a:r>
          </a:p>
          <a:p>
            <a:pPr lvl="2" eaLnBrk="1" hangingPunct="1">
              <a:lnSpc>
                <a:spcPct val="90000"/>
              </a:lnSpc>
              <a:buFont typeface="Arial" charset="0"/>
              <a:buChar char="–"/>
            </a:pPr>
            <a:r>
              <a:rPr lang="en-US" smtClean="0"/>
              <a:t>The rest of the code in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mtClean="0"/>
              <a:t> block is skipped</a:t>
            </a:r>
          </a:p>
          <a:p>
            <a:pPr lvl="2" eaLnBrk="1" hangingPunct="1">
              <a:lnSpc>
                <a:spcPct val="90000"/>
              </a:lnSpc>
              <a:buFont typeface="Arial" charset="0"/>
              <a:buChar char="–"/>
            </a:pPr>
            <a:r>
              <a:rPr lang="en-US" smtClean="0"/>
              <a:t>Control is transferred to a following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 (in simple cases) </a:t>
            </a:r>
          </a:p>
          <a:p>
            <a:pPr lvl="2" eaLnBrk="1" hangingPunct="1">
              <a:lnSpc>
                <a:spcPct val="90000"/>
              </a:lnSpc>
              <a:buFont typeface="Arial" charset="0"/>
              <a:buChar char="–"/>
            </a:pPr>
            <a:r>
              <a:rPr lang="en-US" smtClean="0"/>
              <a:t>The thrown object is plugged in for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 parameter</a:t>
            </a:r>
          </a:p>
          <a:p>
            <a:pPr lvl="2" eaLnBrk="1" hangingPunct="1">
              <a:lnSpc>
                <a:spcPct val="90000"/>
              </a:lnSpc>
              <a:buFont typeface="Arial" charset="0"/>
              <a:buChar char="–"/>
            </a:pPr>
            <a:r>
              <a:rPr lang="en-US" smtClean="0"/>
              <a:t>The code in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 is executed</a:t>
            </a:r>
          </a:p>
          <a:p>
            <a:pPr lvl="2" eaLnBrk="1" hangingPunct="1">
              <a:lnSpc>
                <a:spcPct val="90000"/>
              </a:lnSpc>
              <a:buFont typeface="Arial" charset="0"/>
              <a:buChar char="–"/>
            </a:pPr>
            <a:r>
              <a:rPr lang="en-US" smtClean="0"/>
              <a:t>The code that follows that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 is executed (if any)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3EC103A1-66BF-4A76-A804-C69709B21ACE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Exception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many cases your own code doesn’t throw the exception, but instead it is thrown by an existing Java library</a:t>
            </a:r>
          </a:p>
          <a:p>
            <a:r>
              <a:rPr lang="en-US" dirty="0" smtClean="0"/>
              <a:t>Example: Input an integer using </a:t>
            </a:r>
            <a:r>
              <a:rPr lang="en-US" sz="28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nextInt</a:t>
            </a:r>
            <a:r>
              <a:rPr lang="en-US" sz="2800" b="1" dirty="0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()</a:t>
            </a:r>
          </a:p>
          <a:p>
            <a:pPr lvl="1"/>
            <a:r>
              <a:rPr lang="en-US" dirty="0" smtClean="0"/>
              <a:t>What if the user doesn’t enter an integer?</a:t>
            </a:r>
          </a:p>
          <a:p>
            <a:pPr lvl="1"/>
            <a:r>
              <a:rPr lang="en-US" dirty="0" smtClean="0"/>
              <a:t>The </a:t>
            </a:r>
            <a:r>
              <a:rPr lang="en-US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nextInt</a:t>
            </a:r>
            <a:r>
              <a:rPr lang="en-US" dirty="0" smtClean="0"/>
              <a:t> method throws an </a:t>
            </a:r>
            <a:r>
              <a:rPr lang="en-US" sz="2400" b="1" dirty="0" err="1" smtClean="0">
                <a:solidFill>
                  <a:srgbClr val="0070C0"/>
                </a:solidFill>
                <a:latin typeface="Courier New" pitchFamily="49" charset="0"/>
                <a:cs typeface="Courier New" pitchFamily="49" charset="0"/>
              </a:rPr>
              <a:t>InputMismatchException</a:t>
            </a:r>
            <a:endParaRPr lang="en-US" sz="2400" b="1" dirty="0">
              <a:solidFill>
                <a:srgbClr val="0070C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41036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Exception Handling with the </a:t>
            </a:r>
            <a:r>
              <a:rPr lang="en-US" sz="3200" b="1" smtClean="0">
                <a:latin typeface="Courier New" pitchFamily="49" charset="0"/>
              </a:rPr>
              <a:t>Scanner</a:t>
            </a:r>
            <a:r>
              <a:rPr lang="en-US" sz="3200" smtClean="0"/>
              <a:t> Class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/>
              <a:t>If a user enters something other than a well-formed </a:t>
            </a:r>
            <a:r>
              <a:rPr lang="en-US" sz="2800" b="1" dirty="0" smtClean="0">
                <a:solidFill>
                  <a:srgbClr val="034CA1"/>
                </a:solidFill>
                <a:latin typeface="Courier New" pitchFamily="49" charset="0"/>
              </a:rPr>
              <a:t>int</a:t>
            </a:r>
            <a:r>
              <a:rPr lang="en-US" sz="2800" dirty="0" smtClean="0"/>
              <a:t> value, an </a:t>
            </a:r>
            <a:r>
              <a:rPr lang="en-US" sz="2800" b="1" dirty="0" err="1" smtClean="0">
                <a:solidFill>
                  <a:srgbClr val="034CA1"/>
                </a:solidFill>
                <a:latin typeface="Courier New" pitchFamily="49" charset="0"/>
              </a:rPr>
              <a:t>InputMismatchException</a:t>
            </a:r>
            <a:r>
              <a:rPr lang="en-US" sz="2800" dirty="0" smtClean="0"/>
              <a:t> will be thrown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Unless this exception is caught, the program will end with an error message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dirty="0" smtClean="0"/>
              <a:t>If the exception is caught, the </a:t>
            </a:r>
            <a:r>
              <a:rPr lang="en-US" sz="2400" b="1" dirty="0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dirty="0" smtClean="0"/>
              <a:t> block can give code for some alternative action, such as asking the user to reenter the input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A96C58C1-A798-4D79-83B9-0EDCC7C1252D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9261308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InputMismatchException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4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InputMismatchException</a:t>
            </a:r>
            <a:r>
              <a:rPr lang="en-US" sz="2800" smtClean="0"/>
              <a:t> is in the standard Java package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java.util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program that refers to it must use 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import</a:t>
            </a:r>
            <a:r>
              <a:rPr lang="en-US" sz="2400" smtClean="0"/>
              <a:t> statement, such as the following: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import java.util.InputMismatchException;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It is a descendent class of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RuntimeException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Therefore, it is an unchecked exception and does not have to be caught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or declared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z="2400" smtClean="0"/>
              <a:t> clause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catching it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is allowed, and can sometimes be useful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C6BCD472-4E7A-4465-90B8-C4F8C149D940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3656706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Tip:  Exception Controlled Loops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572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/>
              <a:t>Sometimes it is better to simply loop through an action again when an exception is thrown, as follows: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boolean done = false;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while (! done)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try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CodeThatMayThrowAnException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done = true;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}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catch (SomeExceptionClass e)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SomeMoreCode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}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4A24696A-4383-4CC0-A240-04FA6F113132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801103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dirty="0" smtClean="0"/>
              <a:t>Exception Controlled Loop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9138"/>
            <a:ext cx="5537685" cy="5422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302282"/>
            <a:ext cx="3667045" cy="2001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7973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Exception Classes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There are more exception classes than just the single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There are more exception classes in the standard Java libraries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New exception classes can be defined like any other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All predefined exception classes have the following properties: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There is a constructor that takes a single argument of type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class has an accessor method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getMessage</a:t>
            </a:r>
            <a:r>
              <a:rPr lang="en-US" sz="2000" smtClean="0"/>
              <a:t> that can recover the string given as an argument to the constructor when the exception object was created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All programmer-defined classes should have the same properties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FD457A82-A47C-46E3-9B7E-E35BBC8FD959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Exception Classes from Standard Packages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Numerous predefined exception classes are included in the standard packages that come with Java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For example: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IOException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NoSuchMethodException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FileNotFoundException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Many exception classes must be imported in order to use them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import java.io.IOException;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02009BD5-62B0-4527-9D10-DF0E074864E6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Exception Classes from Standard Packages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predefined exception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800" smtClean="0"/>
              <a:t> is the root class for all exceptions</a:t>
            </a:r>
          </a:p>
          <a:p>
            <a:pPr lvl="1" eaLnBrk="1" hangingPunct="1"/>
            <a:r>
              <a:rPr lang="en-US" sz="2400" smtClean="0"/>
              <a:t>Every exception class is a descendent class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/>
            <a:r>
              <a:rPr lang="en-US" sz="2400" smtClean="0"/>
              <a:t>Although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400" smtClean="0"/>
              <a:t> class can be used directly in a class or program, it is most often used to define a derived class</a:t>
            </a:r>
          </a:p>
          <a:p>
            <a:pPr lvl="1" eaLnBrk="1" hangingPunct="1"/>
            <a:r>
              <a:rPr lang="en-US" sz="2400" smtClean="0"/>
              <a:t>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400" smtClean="0"/>
              <a:t> is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java.lang</a:t>
            </a:r>
            <a:r>
              <a:rPr lang="en-US" sz="2400" smtClean="0"/>
              <a:t> package, and so requires no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import</a:t>
            </a:r>
            <a:r>
              <a:rPr lang="en-US" sz="2400" smtClean="0"/>
              <a:t> statement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D3ACE6F8-F70E-4A8A-945C-B6F52FA3967A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Exception Handling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Sometimes the best outcome can be when nothing unusual happens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/>
              <a:t>However, the case where exceptional things happen must also be prepared for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Java exception handling facilities are used when the invocation of a method may cause something exceptional to occur 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Often the exception is some type of error condition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1917BC36-5D10-4507-9150-65A0FFE153ED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</a:t>
            </a:r>
            <a:r>
              <a:rPr lang="en-US" b="1" smtClean="0">
                <a:latin typeface="Courier New" pitchFamily="49" charset="0"/>
              </a:rPr>
              <a:t>getMessage</a:t>
            </a:r>
            <a:r>
              <a:rPr lang="en-US" smtClean="0"/>
              <a:t> Method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. . . // method code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throw new Exception(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StringArgument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catch(Exception e)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String message = e.getMessage();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System.out.println(message);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System.exit(0);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  . . 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26763AAA-8438-4FEE-B847-1526F32203A0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</a:t>
            </a:r>
            <a:r>
              <a:rPr lang="en-US" b="1" smtClean="0">
                <a:latin typeface="Courier New" pitchFamily="49" charset="0"/>
              </a:rPr>
              <a:t>getMessage</a:t>
            </a:r>
            <a:r>
              <a:rPr lang="en-US" smtClean="0"/>
              <a:t> Method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Every exception has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800" smtClean="0"/>
              <a:t> instance variable that contains some message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string typically identifies the reason for the exception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In the previous example,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StringArgument</a:t>
            </a:r>
            <a:r>
              <a:rPr lang="en-US" sz="2800" smtClean="0"/>
              <a:t> is an argument to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800" smtClean="0"/>
              <a:t> constructor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This is the string used for the value of the  string instance variable of exception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Therefore, the method call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e.getMessage()</a:t>
            </a:r>
            <a:r>
              <a:rPr lang="en-US" sz="2400" smtClean="0"/>
              <a:t> returns this string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BBDF7C7A-42C2-4F8E-BED8-4F10D4152DD4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Exception Classes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800" smtClean="0"/>
              <a:t> statement can throw an exception object of any exception class</a:t>
            </a:r>
          </a:p>
          <a:p>
            <a:pPr eaLnBrk="1" hangingPunct="1"/>
            <a:r>
              <a:rPr lang="en-US" sz="2800" smtClean="0"/>
              <a:t>Instead of using a predefined class,  exception classes can be programmer-defined</a:t>
            </a:r>
          </a:p>
          <a:p>
            <a:pPr lvl="1" eaLnBrk="1" hangingPunct="1"/>
            <a:r>
              <a:rPr lang="en-US" sz="2400" smtClean="0"/>
              <a:t> These can be tailored to carry the precise kinds of information needed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</a:t>
            </a:r>
          </a:p>
          <a:p>
            <a:pPr lvl="1" eaLnBrk="1" hangingPunct="1"/>
            <a:r>
              <a:rPr lang="en-US" sz="2400" smtClean="0"/>
              <a:t>A different type of exception can be defined to identify each different exceptional situation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7B34AB89-1B04-47F6-9227-2BCFFF553851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Exception Classes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Every exception class to be defined must be a derived class of some already defined exception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It can be a derived class of any exception class in the standard Java libraries, or of any programmer defined exception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Constructors are the most important members to  define in an exception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They must behave appropriately with respect to the variables and methods inherited from the base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Often, there are no other members, except those inherited from the base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following exception class performs these basic tasks only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52EFDBD1-22A6-4916-98B5-BA441747313B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Programmer-Defined Exception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86F6C596-ED62-412D-8AE1-7838BDCC3364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28738"/>
            <a:ext cx="8751887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839200" cy="1143000"/>
          </a:xfrm>
        </p:spPr>
        <p:txBody>
          <a:bodyPr/>
          <a:lstStyle/>
          <a:p>
            <a:r>
              <a:rPr lang="en-US" dirty="0" smtClean="0"/>
              <a:t>Using our own Exception Class (1 of 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237" y="1295400"/>
            <a:ext cx="8513763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8582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74638"/>
            <a:ext cx="8991600" cy="1143000"/>
          </a:xfrm>
        </p:spPr>
        <p:txBody>
          <a:bodyPr/>
          <a:lstStyle/>
          <a:p>
            <a:r>
              <a:rPr lang="en-US" dirty="0" smtClean="0"/>
              <a:t>Using our own Exception Class (2 of 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724" y="1371600"/>
            <a:ext cx="7446963" cy="4591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3417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839200" cy="1143000"/>
          </a:xfrm>
        </p:spPr>
        <p:txBody>
          <a:bodyPr/>
          <a:lstStyle/>
          <a:p>
            <a:r>
              <a:rPr lang="en-US" dirty="0" smtClean="0"/>
              <a:t>Using our own Exception Class (3 of 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447800"/>
            <a:ext cx="6365875" cy="4775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85621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An Exception Class Can Carry a Message of Any Type:  int Message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914400" y="1676400"/>
            <a:ext cx="7480300" cy="40767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An exception class constructor can be defined that takes an argument of another type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would stores its value in an instance variable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would need to define accessor methods for this instance variable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D0D4120B-6393-422E-BAEF-1745A54CBCD8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US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An Exception Class with an </a:t>
            </a:r>
            <a:r>
              <a:rPr lang="en-US" sz="3200" b="1" smtClean="0">
                <a:latin typeface="Courier New" pitchFamily="49" charset="0"/>
              </a:rPr>
              <a:t>int</a:t>
            </a:r>
            <a:r>
              <a:rPr lang="en-US" sz="3200" smtClean="0"/>
              <a:t> Message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CB43CB5D-76BE-4DD3-9F7B-8CB3BE4590AB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6684963" cy="492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Exception Handling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Java library software (or programmer-defined code) provides a mechanism that signals when something unusual happens</a:t>
            </a:r>
          </a:p>
          <a:p>
            <a:pPr lvl="1" eaLnBrk="1" hangingPunct="1"/>
            <a:r>
              <a:rPr lang="en-US" sz="2400" smtClean="0"/>
              <a:t>This is called </a:t>
            </a:r>
            <a:r>
              <a:rPr lang="en-US" sz="2400" i="1" smtClean="0"/>
              <a:t>throwing an exception</a:t>
            </a:r>
          </a:p>
          <a:p>
            <a:pPr eaLnBrk="1" hangingPunct="1"/>
            <a:r>
              <a:rPr lang="en-US" sz="2800" smtClean="0"/>
              <a:t>In another place in the program, the programmer must provide code that deals with the exceptional case</a:t>
            </a:r>
          </a:p>
          <a:p>
            <a:pPr lvl="1" eaLnBrk="1" hangingPunct="1"/>
            <a:r>
              <a:rPr lang="en-US" sz="2400" smtClean="0"/>
              <a:t>This is called </a:t>
            </a:r>
            <a:r>
              <a:rPr lang="en-US" sz="2400" i="1" smtClean="0"/>
              <a:t>handling the exception</a:t>
            </a:r>
          </a:p>
          <a:p>
            <a:pPr eaLnBrk="1" hangingPunct="1"/>
            <a:endParaRPr lang="en-US" sz="2800" i="1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42297F5F-5DD2-4011-B862-DB54B0A53973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Exception Object Characteristics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 two most important things about an exception object are its type (i.e., exception class) and the message it carries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 message is sent along with the exception object as an instance variable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This message can be recovered with the accessor method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getMessage</a:t>
            </a:r>
            <a:r>
              <a:rPr lang="en-US" smtClean="0"/>
              <a:t>, so that the catch block can use the message</a:t>
            </a:r>
            <a:endParaRPr lang="en-US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B6D5C9AD-5DFB-4D5C-848E-7FEC6862E302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Programmer-Defined Exception Class Guidelines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Exception classes may be programmer-defined, but every such class must be a derived class of an already existing exception class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400" smtClean="0"/>
              <a:t> can be used as the base class, unless another exception class would be more suitable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At least two constructors should be defined, sometimes more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exception class should allow for the fact that 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getMessage</a:t>
            </a:r>
            <a:r>
              <a:rPr lang="en-US" sz="2400" smtClean="0"/>
              <a:t> is inherited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3E26F500-BF59-4E32-A799-BEDB6C74D0F4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Preserve </a:t>
            </a:r>
            <a:r>
              <a:rPr lang="en-US" b="1" smtClean="0">
                <a:latin typeface="Courier New" pitchFamily="49" charset="0"/>
              </a:rPr>
              <a:t>getMessage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4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For all predefined exception classes,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getMessage</a:t>
            </a:r>
            <a:r>
              <a:rPr lang="en-US" sz="2400" smtClean="0"/>
              <a:t> returns the string that is passed to its constructor as an argument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Or it will return a default string if no argument is used with the constructor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This behavior must be preserved in all programmer-defined exception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 constructor must be included having a string parameter whose body begins with a call to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call to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000" smtClean="0"/>
              <a:t> must use the parameter as its argument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 no-argument constructor must also be included whose body begins with a call to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00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This call to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000" smtClean="0"/>
              <a:t> must use a default string as its argument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A26C0C94-AF94-4B45-B284-D5A1C7441ED7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Multiple </a:t>
            </a:r>
            <a:r>
              <a:rPr lang="en-US" b="1" smtClean="0">
                <a:latin typeface="Courier New" pitchFamily="49" charset="0"/>
              </a:rPr>
              <a:t>catch</a:t>
            </a:r>
            <a:r>
              <a:rPr lang="en-US" smtClean="0"/>
              <a:t> Blocks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800" smtClean="0"/>
              <a:t> block can potentially throw any number of exception values, and they can be of differing types</a:t>
            </a:r>
          </a:p>
          <a:p>
            <a:pPr lvl="1" eaLnBrk="1" hangingPunct="1"/>
            <a:r>
              <a:rPr lang="en-US" sz="2400" smtClean="0"/>
              <a:t>In any one execution of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block, at most one exception can be thrown (since a throw statement ends the execution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block)</a:t>
            </a:r>
          </a:p>
          <a:p>
            <a:pPr lvl="1" eaLnBrk="1" hangingPunct="1"/>
            <a:r>
              <a:rPr lang="en-US" sz="2400" smtClean="0"/>
              <a:t>However, different types of exception values can be thrown on different executions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9252F881-48E6-4C8D-AC13-1D2C77F590CF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Multiple </a:t>
            </a:r>
            <a:r>
              <a:rPr lang="en-US" b="1" smtClean="0">
                <a:latin typeface="Courier New" pitchFamily="49" charset="0"/>
              </a:rPr>
              <a:t>catch</a:t>
            </a:r>
            <a:r>
              <a:rPr lang="en-US" smtClean="0"/>
              <a:t> Blocks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Each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800" smtClean="0"/>
              <a:t> block can only catch values of the exception class type given in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800" b="1" smtClean="0"/>
              <a:t> </a:t>
            </a:r>
            <a:r>
              <a:rPr lang="en-US" sz="2800" smtClean="0"/>
              <a:t>block heading </a:t>
            </a:r>
          </a:p>
          <a:p>
            <a:pPr eaLnBrk="1" hangingPunct="1"/>
            <a:r>
              <a:rPr lang="en-US" sz="2800" smtClean="0"/>
              <a:t>Different types of exceptions can be caught by placing more than one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800" smtClean="0"/>
              <a:t> block after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800" smtClean="0"/>
              <a:t> block</a:t>
            </a:r>
          </a:p>
          <a:p>
            <a:pPr lvl="1" eaLnBrk="1" hangingPunct="1"/>
            <a:r>
              <a:rPr lang="en-US" sz="2400" smtClean="0"/>
              <a:t>Any number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blocks can be included, but they must be placed in the correct order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95B16661-109F-417F-9C9F-13F7C6BDFA50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Catch the More Specific Exception First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When catching multiple exceptions, the order of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blocks is important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When an exception is thrown in a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mtClean="0"/>
              <a:t> block,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blocks are examined in order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 first one that matches the type of the exception thrown is the one that is executed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EB5E77E2-4B40-47E8-A398-70FD9D940C95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Catch the More Specific Exception First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 (Exception e)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. . .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 (NegativeNumberException e)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. . .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80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Because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NegativeNumberException</a:t>
            </a:r>
            <a:r>
              <a:rPr lang="en-US" sz="2400" smtClean="0"/>
              <a:t> is a type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400" smtClean="0"/>
              <a:t>, all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NegativeNumberExceptions</a:t>
            </a:r>
            <a:r>
              <a:rPr lang="en-US" sz="2400" smtClean="0"/>
              <a:t> will be caught by the first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before ever reaching the second block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catch block for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NegativeNumberException</a:t>
            </a:r>
            <a:r>
              <a:rPr lang="en-US" sz="2000" smtClean="0"/>
              <a:t> will never be used!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For the correct ordering, simply reverse the two blocks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C785F265-B64C-4AF4-9054-E0724387F241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Throwing an Exception in a Method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Sometimes it makes sense to throw an exception in a method, but not catch it in the same 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Some programs that use a method should just end if an exception is thrown, and other programs should do something else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 such cases, the program using the method should  enclose the method invocation in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000" smtClean="0"/>
              <a:t> block, and catch the exception in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smtClean="0"/>
              <a:t> block that follows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In this case, the method itself would not include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However, it would have to include a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z="2000" i="1" smtClean="0"/>
              <a:t> clause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DAA321FC-FCE9-4E48-BA7B-45D6855C4525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Declaring Exceptions in a </a:t>
            </a:r>
            <a:r>
              <a:rPr lang="en-US" sz="3200" b="1" smtClean="0">
                <a:latin typeface="Courier New" pitchFamily="49" charset="0"/>
              </a:rPr>
              <a:t>throws</a:t>
            </a:r>
            <a:r>
              <a:rPr lang="en-US" sz="3200" smtClean="0"/>
              <a:t> Clause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If a method can throw an exception but does not catch it, it must provide a warning </a:t>
            </a:r>
          </a:p>
          <a:p>
            <a:pPr lvl="1" eaLnBrk="1" hangingPunct="1"/>
            <a:r>
              <a:rPr lang="en-US" sz="2400" smtClean="0"/>
              <a:t>This warning is called a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z="2400" i="1" smtClean="0"/>
              <a:t> clause</a:t>
            </a:r>
          </a:p>
          <a:p>
            <a:pPr lvl="1" eaLnBrk="1" hangingPunct="1"/>
            <a:r>
              <a:rPr lang="en-US" sz="2400" smtClean="0"/>
              <a:t>The process of including an exception class in a throws clause is called </a:t>
            </a:r>
            <a:r>
              <a:rPr lang="en-US" sz="2400" i="1" smtClean="0"/>
              <a:t>declaring the exception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throws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AnException</a:t>
            </a: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//throws clause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/>
            <a:r>
              <a:rPr lang="en-US" sz="2400" smtClean="0"/>
              <a:t>The following states that an invocation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aMethod</a:t>
            </a:r>
            <a:r>
              <a:rPr lang="en-US" sz="2400" smtClean="0"/>
              <a:t> could throw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AnException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void aMethod() throws AnException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36959B29-C132-4200-A1DF-81192B5C3296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Declaring Exceptions in a </a:t>
            </a:r>
            <a:r>
              <a:rPr lang="en-US" sz="3200" b="1" smtClean="0">
                <a:latin typeface="Courier New" pitchFamily="49" charset="0"/>
              </a:rPr>
              <a:t>throws</a:t>
            </a:r>
            <a:r>
              <a:rPr lang="en-US" sz="3200" b="1" smtClean="0"/>
              <a:t> </a:t>
            </a:r>
            <a:r>
              <a:rPr lang="en-US" sz="3200" smtClean="0"/>
              <a:t>Clause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If a method can throw more than one type of exception, then separate the exception types by commas</a:t>
            </a:r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 void aMethod()</a:t>
            </a:r>
            <a:r>
              <a:rPr lang="en-US" sz="24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AnException, AnotherException</a:t>
            </a:r>
          </a:p>
          <a:p>
            <a:pPr eaLnBrk="1" hangingPunct="1"/>
            <a:r>
              <a:rPr lang="en-US" smtClean="0"/>
              <a:t>If a method throws an exception and does not catch it, then the method invocation ends immediately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ED2AEB75-08DC-48AE-838D-26362F6C8369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try-throw-catch</a:t>
            </a:r>
            <a:r>
              <a:rPr lang="en-US" smtClean="0"/>
              <a:t> Mechanism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 basic way of handling exceptions in Java consists of the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try-throw-catch</a:t>
            </a:r>
            <a:r>
              <a:rPr lang="en-US" sz="2400" smtClean="0"/>
              <a:t> trio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 contains the code for the basic algorithm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It tells what to do when everything goes smoothly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It is called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 because it "tries" to execute the case where all goes as planned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It can also contain code that throws an exception if something unusual happens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CodeThatMayThrowAnException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154E8ECB-00F4-4854-A4DB-A3ABB131AC3F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Catch or Declare Rule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90000"/>
              </a:lnSpc>
            </a:pPr>
            <a:r>
              <a:rPr lang="en-US" sz="2800" smtClean="0"/>
              <a:t>Most ordinary exceptions that might be thrown within a method must be accounted for in one of two ways: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en-US" sz="2400" smtClean="0"/>
              <a:t>The code that can throw an exception is placed within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block, and the possible exception is caught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within the same method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en-US" sz="2400" smtClean="0"/>
              <a:t>The possible exception can be declared at the start of the method definition by placing the exception class name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z="2400" smtClean="0"/>
              <a:t> clause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68E10D45-6344-46DC-AA15-8BCC0FB9C28F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Catch or Declare Rule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 first technique handles an exception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second technique is a way to shift the exception handling responsibility to the method that invoked the exception throwing method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invoking method must handle the exception, unless it too uses the same technique to "pass the buck"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Ultimately, every exception that is thrown should eventually be caught by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in some method that does not just declare the exception class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z="2400" smtClean="0"/>
              <a:t> clause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E5264C0D-3028-4FCB-AE5B-0C6F4F468041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Catch or Declare Rule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In any one method, both techniques can be mixed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Some exceptions may be caught, and others may be declared in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z="2000" smtClean="0"/>
              <a:t> clause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However, these techniques must be used consistently with a given exception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If an exception is not declared, then it must be handled within the method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If an exception is declared, then the responsibility for handling it is shifted to some other calling method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Note that if a method definition encloses an invocation of a second method, and the second method can throw an exception and does not catch it, then the first method must catch or declare it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D5EDD20D-C08F-4554-BBE3-1F7E6C032CB2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Checked and Unchecked Exceptions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Exceptions that are subject to the catch or declare rule are called </a:t>
            </a:r>
            <a:r>
              <a:rPr lang="en-US" sz="2400" i="1" smtClean="0"/>
              <a:t>checked</a:t>
            </a:r>
            <a:r>
              <a:rPr lang="en-US" sz="2400" b="1" i="1" smtClean="0"/>
              <a:t> </a:t>
            </a:r>
            <a:r>
              <a:rPr lang="en-US" sz="2400" smtClean="0"/>
              <a:t>exceptions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compiler checks to see if they are accounted for with either a catch block or a throws clause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classes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Throwable</a:t>
            </a:r>
            <a:r>
              <a:rPr lang="en-US" sz="2000" smtClean="0"/>
              <a:t>,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000" smtClean="0"/>
              <a:t>, and all descendants of the class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000" smtClean="0"/>
              <a:t> are checked exceptions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All other exceptions are </a:t>
            </a:r>
            <a:r>
              <a:rPr lang="en-US" sz="2400" i="1" smtClean="0"/>
              <a:t>unchecked</a:t>
            </a:r>
            <a:r>
              <a:rPr lang="en-US" sz="2400" smtClean="0"/>
              <a:t> exceptions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Error</a:t>
            </a:r>
            <a:r>
              <a:rPr lang="en-US" sz="2400" smtClean="0"/>
              <a:t> and all its descendant classes are called </a:t>
            </a:r>
            <a:r>
              <a:rPr lang="en-US" sz="2400" i="1" smtClean="0"/>
              <a:t>error classes </a:t>
            </a:r>
            <a:endParaRPr lang="en-US" sz="240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Error classes are </a:t>
            </a:r>
            <a:r>
              <a:rPr lang="en-US" sz="2000" i="1" smtClean="0"/>
              <a:t>not</a:t>
            </a:r>
            <a:r>
              <a:rPr lang="en-US" sz="2000" smtClean="0"/>
              <a:t> subject to the Catch or Declare Rule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A29C73D5-0BEA-43BF-9C59-3470BB2885B6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Exceptions to the Catch or Declare Rule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191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Checked exceptions must follow the Catch or Declare Rule</a:t>
            </a:r>
            <a:endParaRPr lang="en-US" sz="2800" i="1" smtClean="0"/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Programs in which these exceptions can be thrown will not compile until they are handled properly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Unchecked exceptions are exempt from the Catch or Declare Rule</a:t>
            </a:r>
            <a:endParaRPr lang="en-US" sz="2800" i="1" smtClean="0"/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Programs in which these exceptions are thrown simply need to be corrected, as they result from some sort of error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EE66ADA5-2DF7-4344-9347-65C8E333EE6C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Hierarchy of Throwable Objects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239C2F89-0FC7-489D-9A67-5D75D67914DC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66800"/>
            <a:ext cx="6827748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throws</a:t>
            </a:r>
            <a:r>
              <a:rPr lang="en-US" sz="3200" smtClean="0"/>
              <a:t> Clause in Derived Classes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When a method in a derived class is overridden, it should have the same exception classes listed in its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mtClean="0"/>
              <a:t> clause that it had in the base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Or it should have a subset of them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A derived class may not add any exceptions to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mtClean="0"/>
              <a:t> clause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But it can delete some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B720C234-95D8-421A-AFC8-B2C0EEB50145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What Happens If an Exception is Never Caught?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If  every method up to and including the main method simply includes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z="2400" smtClean="0"/>
              <a:t> clause for an exception, that exception may be thrown but never caught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 a GUI program (i.e., a program with a windowing interface), nothing happens - but the user may be left in an unexplained situation, and the program may be no longer be reliable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 non-GUI programs, this causes the program to terminate with an error message giving the name of the exception class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Every well-written program should eventually catch every exception by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in some method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D161FC28-3D1D-4739-8E7C-0980F5B8EEDE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Retrieving a High Score Without Exceptions (1 of 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0331"/>
            <a:ext cx="8229600" cy="4525963"/>
          </a:xfrm>
        </p:spPr>
        <p:txBody>
          <a:bodyPr/>
          <a:lstStyle/>
          <a:p>
            <a:r>
              <a:rPr lang="en-US" dirty="0" smtClean="0"/>
              <a:t>No exceptions, return -1 if there is no score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48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826150" y="1981200"/>
            <a:ext cx="4660250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public class </a:t>
            </a:r>
            <a:r>
              <a:rPr lang="en-US" dirty="0" err="1"/>
              <a:t>HighScoreNoException</a:t>
            </a:r>
            <a:endParaRPr lang="en-US" dirty="0"/>
          </a:p>
          <a:p>
            <a:r>
              <a:rPr lang="en-US" dirty="0"/>
              <a:t>{</a:t>
            </a:r>
          </a:p>
          <a:p>
            <a:r>
              <a:rPr lang="en-US" dirty="0"/>
              <a:t>	private </a:t>
            </a:r>
            <a:r>
              <a:rPr lang="en-US" dirty="0" err="1"/>
              <a:t>int</a:t>
            </a:r>
            <a:r>
              <a:rPr lang="en-US" dirty="0"/>
              <a:t> score = 0;</a:t>
            </a:r>
          </a:p>
          <a:p>
            <a:r>
              <a:rPr lang="en-US" dirty="0"/>
              <a:t>	private </a:t>
            </a:r>
            <a:r>
              <a:rPr lang="en-US" dirty="0" err="1"/>
              <a:t>boolean</a:t>
            </a:r>
            <a:r>
              <a:rPr lang="en-US" dirty="0"/>
              <a:t> </a:t>
            </a:r>
            <a:r>
              <a:rPr lang="en-US" dirty="0" err="1"/>
              <a:t>scoreSet</a:t>
            </a:r>
            <a:r>
              <a:rPr lang="en-US" dirty="0"/>
              <a:t> = false;</a:t>
            </a:r>
          </a:p>
          <a:p>
            <a:endParaRPr lang="en-US" dirty="0"/>
          </a:p>
          <a:p>
            <a:r>
              <a:rPr lang="en-US" dirty="0"/>
              <a:t>	public </a:t>
            </a:r>
            <a:r>
              <a:rPr lang="en-US" dirty="0" err="1"/>
              <a:t>HighScoreNoException</a:t>
            </a:r>
            <a:r>
              <a:rPr lang="en-US" dirty="0"/>
              <a:t>()</a:t>
            </a:r>
          </a:p>
          <a:p>
            <a:r>
              <a:rPr lang="en-US" dirty="0"/>
              <a:t>	{</a:t>
            </a:r>
          </a:p>
          <a:p>
            <a:r>
              <a:rPr lang="en-US" dirty="0"/>
              <a:t>		score = 0;</a:t>
            </a:r>
          </a:p>
          <a:p>
            <a:r>
              <a:rPr lang="en-US" dirty="0"/>
              <a:t>		</a:t>
            </a:r>
            <a:r>
              <a:rPr lang="en-US" dirty="0" err="1"/>
              <a:t>scoreSet</a:t>
            </a:r>
            <a:r>
              <a:rPr lang="en-US" dirty="0"/>
              <a:t> = false;</a:t>
            </a:r>
          </a:p>
          <a:p>
            <a:r>
              <a:rPr lang="en-US" dirty="0"/>
              <a:t>	}</a:t>
            </a:r>
          </a:p>
          <a:p>
            <a:endParaRPr lang="en-US" dirty="0"/>
          </a:p>
          <a:p>
            <a:r>
              <a:rPr lang="en-US" dirty="0"/>
              <a:t>	public void </a:t>
            </a:r>
            <a:r>
              <a:rPr lang="en-US" dirty="0" err="1"/>
              <a:t>setScore</a:t>
            </a:r>
            <a:r>
              <a:rPr lang="en-US" dirty="0"/>
              <a:t>(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newScore</a:t>
            </a:r>
            <a:r>
              <a:rPr lang="en-US" dirty="0"/>
              <a:t>)</a:t>
            </a:r>
          </a:p>
          <a:p>
            <a:r>
              <a:rPr lang="en-US" dirty="0"/>
              <a:t>	{</a:t>
            </a:r>
          </a:p>
          <a:p>
            <a:r>
              <a:rPr lang="en-US" dirty="0"/>
              <a:t>		score = </a:t>
            </a:r>
            <a:r>
              <a:rPr lang="en-US" dirty="0" err="1"/>
              <a:t>newScore</a:t>
            </a:r>
            <a:r>
              <a:rPr lang="en-US" dirty="0"/>
              <a:t>;</a:t>
            </a:r>
          </a:p>
          <a:p>
            <a:r>
              <a:rPr lang="en-US" dirty="0"/>
              <a:t>		</a:t>
            </a:r>
            <a:r>
              <a:rPr lang="en-US" dirty="0" err="1"/>
              <a:t>scoreSet</a:t>
            </a:r>
            <a:r>
              <a:rPr lang="en-US" dirty="0"/>
              <a:t> = true;</a:t>
            </a:r>
          </a:p>
          <a:p>
            <a:r>
              <a:rPr lang="en-US" dirty="0"/>
              <a:t>	}</a:t>
            </a:r>
          </a:p>
          <a:p>
            <a:endParaRPr lang="en-US" dirty="0"/>
          </a:p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286131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Retrieving a High Score </a:t>
            </a:r>
            <a:r>
              <a:rPr lang="en-US" dirty="0" smtClean="0"/>
              <a:t>Without Exceptions (2 </a:t>
            </a:r>
            <a:r>
              <a:rPr lang="en-US" dirty="0"/>
              <a:t>of 2)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49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439271" y="1470462"/>
            <a:ext cx="9829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public </a:t>
            </a: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getScore</a:t>
            </a:r>
            <a:r>
              <a:rPr lang="en-US" dirty="0"/>
              <a:t>()</a:t>
            </a:r>
          </a:p>
          <a:p>
            <a:r>
              <a:rPr lang="en-US" dirty="0"/>
              <a:t>	{</a:t>
            </a:r>
          </a:p>
          <a:p>
            <a:r>
              <a:rPr lang="en-US" dirty="0"/>
              <a:t>		if (!</a:t>
            </a:r>
            <a:r>
              <a:rPr lang="en-US" dirty="0" err="1"/>
              <a:t>scoreSet</a:t>
            </a:r>
            <a:r>
              <a:rPr lang="en-US" dirty="0"/>
              <a:t>)</a:t>
            </a:r>
          </a:p>
          <a:p>
            <a:r>
              <a:rPr lang="en-US" dirty="0"/>
              <a:t>			return -1;</a:t>
            </a:r>
          </a:p>
          <a:p>
            <a:r>
              <a:rPr lang="en-US" dirty="0"/>
              <a:t>		else</a:t>
            </a:r>
          </a:p>
          <a:p>
            <a:r>
              <a:rPr lang="en-US" dirty="0"/>
              <a:t>			return score;</a:t>
            </a:r>
          </a:p>
          <a:p>
            <a:r>
              <a:rPr lang="en-US" dirty="0"/>
              <a:t>	}</a:t>
            </a:r>
          </a:p>
          <a:p>
            <a:endParaRPr lang="en-US" dirty="0"/>
          </a:p>
          <a:p>
            <a:r>
              <a:rPr lang="en-US" dirty="0"/>
              <a:t>	// Short test program</a:t>
            </a:r>
          </a:p>
          <a:p>
            <a:r>
              <a:rPr lang="en-US" dirty="0"/>
              <a:t>	public static void main(String[] </a:t>
            </a:r>
            <a:r>
              <a:rPr lang="en-US" dirty="0" err="1"/>
              <a:t>args</a:t>
            </a:r>
            <a:r>
              <a:rPr lang="en-US" dirty="0"/>
              <a:t>)</a:t>
            </a:r>
          </a:p>
          <a:p>
            <a:r>
              <a:rPr lang="en-US" dirty="0"/>
              <a:t>	{</a:t>
            </a:r>
          </a:p>
          <a:p>
            <a:r>
              <a:rPr lang="en-US" dirty="0"/>
              <a:t>		</a:t>
            </a:r>
            <a:r>
              <a:rPr lang="en-US" dirty="0" err="1"/>
              <a:t>HighScoreNoException</a:t>
            </a:r>
            <a:r>
              <a:rPr lang="en-US" dirty="0"/>
              <a:t> </a:t>
            </a:r>
            <a:r>
              <a:rPr lang="en-US" dirty="0" err="1"/>
              <a:t>highscore</a:t>
            </a:r>
            <a:r>
              <a:rPr lang="en-US" dirty="0"/>
              <a:t> = new </a:t>
            </a:r>
            <a:r>
              <a:rPr lang="en-US" dirty="0" err="1"/>
              <a:t>HighScoreNoException</a:t>
            </a:r>
            <a:r>
              <a:rPr lang="en-US" dirty="0"/>
              <a:t>();</a:t>
            </a:r>
          </a:p>
          <a:p>
            <a:r>
              <a:rPr lang="en-US" dirty="0"/>
              <a:t>		</a:t>
            </a:r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highscore.getScore</a:t>
            </a:r>
            <a:r>
              <a:rPr lang="en-US" dirty="0"/>
              <a:t>());</a:t>
            </a:r>
          </a:p>
          <a:p>
            <a:r>
              <a:rPr lang="en-US" dirty="0"/>
              <a:t>		</a:t>
            </a:r>
            <a:r>
              <a:rPr lang="en-US" dirty="0" err="1"/>
              <a:t>highscore.setScore</a:t>
            </a:r>
            <a:r>
              <a:rPr lang="en-US" dirty="0"/>
              <a:t>(100);</a:t>
            </a:r>
          </a:p>
          <a:p>
            <a:r>
              <a:rPr lang="en-US" dirty="0"/>
              <a:t>		</a:t>
            </a:r>
            <a:r>
              <a:rPr lang="en-US" dirty="0" err="1"/>
              <a:t>System.out.println</a:t>
            </a:r>
            <a:r>
              <a:rPr lang="en-US" dirty="0"/>
              <a:t>(</a:t>
            </a:r>
            <a:r>
              <a:rPr lang="en-US" dirty="0" err="1"/>
              <a:t>highscore.getScore</a:t>
            </a:r>
            <a:r>
              <a:rPr lang="en-US" dirty="0"/>
              <a:t>());</a:t>
            </a:r>
          </a:p>
          <a:p>
            <a:r>
              <a:rPr lang="en-US" dirty="0"/>
              <a:t>	}</a:t>
            </a:r>
          </a:p>
          <a:p>
            <a:r>
              <a:rPr lang="en-US" dirty="0"/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24600" y="2057400"/>
            <a:ext cx="2274982" cy="646331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Problems if negative</a:t>
            </a:r>
          </a:p>
          <a:p>
            <a:r>
              <a:rPr lang="en-US" dirty="0" smtClean="0"/>
              <a:t>scores are allowed!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43448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try-throw-catch</a:t>
            </a:r>
            <a:r>
              <a:rPr lang="en-US" smtClean="0"/>
              <a:t> Mechanism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new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ExceptionClassName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(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PossiblySomeArguments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);</a:t>
            </a:r>
            <a:endParaRPr lang="en-US" sz="2000" smtClean="0">
              <a:solidFill>
                <a:srgbClr val="034CA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When an exception is thrown, the execution of the surrounding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 is stopped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Normally, the flow of control is transferred to another portion of code known as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smtClean="0"/>
              <a:t> block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value thrown is the argument to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400" b="1" smtClean="0"/>
              <a:t> </a:t>
            </a:r>
            <a:r>
              <a:rPr lang="en-US" sz="2400" smtClean="0"/>
              <a:t>operator, and is always an object of some exception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execution of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000" smtClean="0"/>
              <a:t> statement is called </a:t>
            </a:r>
            <a:r>
              <a:rPr lang="en-US" sz="2000" i="1" smtClean="0"/>
              <a:t>throwing an exception</a:t>
            </a:r>
            <a:endParaRPr lang="en-US" sz="2400" i="1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22768DEF-F097-4569-B8B3-113A6E4F2748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Retrieving a High Score with Exceptions (1 of 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0331"/>
            <a:ext cx="8229600" cy="4525963"/>
          </a:xfrm>
        </p:spPr>
        <p:txBody>
          <a:bodyPr/>
          <a:lstStyle/>
          <a:p>
            <a:r>
              <a:rPr lang="en-US" dirty="0" smtClean="0"/>
              <a:t>Problem solved with exceptions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700316" y="2766973"/>
            <a:ext cx="5852884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public class </a:t>
            </a:r>
            <a:r>
              <a:rPr lang="en-US" dirty="0" err="1"/>
              <a:t>ScoreNotSetException</a:t>
            </a:r>
            <a:r>
              <a:rPr lang="en-US" dirty="0"/>
              <a:t> extends Exception</a:t>
            </a:r>
          </a:p>
          <a:p>
            <a:r>
              <a:rPr lang="en-US" dirty="0"/>
              <a:t>{</a:t>
            </a:r>
          </a:p>
          <a:p>
            <a:r>
              <a:rPr lang="en-US" dirty="0"/>
              <a:t>	public </a:t>
            </a:r>
            <a:r>
              <a:rPr lang="en-US" dirty="0" err="1"/>
              <a:t>ScoreNotSetException</a:t>
            </a:r>
            <a:r>
              <a:rPr lang="en-US" dirty="0"/>
              <a:t>()</a:t>
            </a:r>
          </a:p>
          <a:p>
            <a:r>
              <a:rPr lang="en-US" dirty="0"/>
              <a:t>	{</a:t>
            </a:r>
          </a:p>
          <a:p>
            <a:r>
              <a:rPr lang="en-US" dirty="0"/>
              <a:t>		super("Score not set");</a:t>
            </a:r>
          </a:p>
          <a:p>
            <a:r>
              <a:rPr lang="en-US" dirty="0"/>
              <a:t>	}</a:t>
            </a:r>
          </a:p>
          <a:p>
            <a:r>
              <a:rPr lang="en-US" dirty="0"/>
              <a:t>	public </a:t>
            </a:r>
            <a:r>
              <a:rPr lang="en-US" dirty="0" err="1"/>
              <a:t>ScoreNotSetException</a:t>
            </a:r>
            <a:r>
              <a:rPr lang="en-US" dirty="0"/>
              <a:t>(String message)</a:t>
            </a:r>
          </a:p>
          <a:p>
            <a:r>
              <a:rPr lang="en-US" dirty="0"/>
              <a:t>	{</a:t>
            </a:r>
          </a:p>
          <a:p>
            <a:r>
              <a:rPr lang="en-US" dirty="0"/>
              <a:t>		super(message);</a:t>
            </a:r>
          </a:p>
          <a:p>
            <a:r>
              <a:rPr lang="en-US" dirty="0"/>
              <a:t>	}</a:t>
            </a:r>
          </a:p>
          <a:p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xmlns="" val="1276279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Retrieving a High Score with Exceptions (2 of 4)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51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1752600"/>
            <a:ext cx="426430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public class </a:t>
            </a:r>
            <a:r>
              <a:rPr lang="en-US" sz="1600" dirty="0" err="1"/>
              <a:t>HighScoreException</a:t>
            </a:r>
            <a:endParaRPr lang="en-US" sz="1600" dirty="0"/>
          </a:p>
          <a:p>
            <a:r>
              <a:rPr lang="en-US" sz="1600" dirty="0"/>
              <a:t>{</a:t>
            </a:r>
          </a:p>
          <a:p>
            <a:r>
              <a:rPr lang="en-US" sz="1600" dirty="0"/>
              <a:t>	private </a:t>
            </a:r>
            <a:r>
              <a:rPr lang="en-US" sz="1600" dirty="0" err="1"/>
              <a:t>int</a:t>
            </a:r>
            <a:r>
              <a:rPr lang="en-US" sz="1600" dirty="0"/>
              <a:t> score = 0;</a:t>
            </a:r>
          </a:p>
          <a:p>
            <a:r>
              <a:rPr lang="en-US" sz="1600" dirty="0"/>
              <a:t>	private </a:t>
            </a:r>
            <a:r>
              <a:rPr lang="en-US" sz="1600" dirty="0" err="1"/>
              <a:t>boolean</a:t>
            </a:r>
            <a:r>
              <a:rPr lang="en-US" sz="1600" dirty="0"/>
              <a:t> </a:t>
            </a:r>
            <a:r>
              <a:rPr lang="en-US" sz="1600" dirty="0" err="1"/>
              <a:t>scoreSet</a:t>
            </a:r>
            <a:r>
              <a:rPr lang="en-US" sz="1600" dirty="0"/>
              <a:t> = false;</a:t>
            </a:r>
          </a:p>
          <a:p>
            <a:endParaRPr lang="en-US" sz="1600" dirty="0"/>
          </a:p>
          <a:p>
            <a:r>
              <a:rPr lang="en-US" sz="1600" dirty="0"/>
              <a:t>	public </a:t>
            </a:r>
            <a:r>
              <a:rPr lang="en-US" sz="1600" dirty="0" err="1"/>
              <a:t>HighScoreException</a:t>
            </a:r>
            <a:r>
              <a:rPr lang="en-US" sz="1600" dirty="0"/>
              <a:t>()</a:t>
            </a:r>
          </a:p>
          <a:p>
            <a:r>
              <a:rPr lang="en-US" sz="1600" dirty="0"/>
              <a:t>	{</a:t>
            </a:r>
          </a:p>
          <a:p>
            <a:r>
              <a:rPr lang="en-US" sz="1600" dirty="0"/>
              <a:t>		score = 0;</a:t>
            </a:r>
          </a:p>
          <a:p>
            <a:r>
              <a:rPr lang="en-US" sz="1600" dirty="0"/>
              <a:t>		</a:t>
            </a:r>
            <a:r>
              <a:rPr lang="en-US" sz="1600" dirty="0" err="1"/>
              <a:t>scoreSet</a:t>
            </a:r>
            <a:r>
              <a:rPr lang="en-US" sz="1600" dirty="0"/>
              <a:t> = false;</a:t>
            </a:r>
          </a:p>
          <a:p>
            <a:r>
              <a:rPr lang="en-US" sz="1600" dirty="0"/>
              <a:t>	}</a:t>
            </a:r>
          </a:p>
          <a:p>
            <a:endParaRPr lang="en-US" sz="1600" dirty="0"/>
          </a:p>
          <a:p>
            <a:r>
              <a:rPr lang="en-US" sz="1600" dirty="0"/>
              <a:t>	public void </a:t>
            </a:r>
            <a:r>
              <a:rPr lang="en-US" sz="1600" dirty="0" err="1"/>
              <a:t>setScore</a:t>
            </a:r>
            <a:r>
              <a:rPr lang="en-US" sz="1600" dirty="0"/>
              <a:t>(</a:t>
            </a:r>
            <a:r>
              <a:rPr lang="en-US" sz="1600" dirty="0" err="1"/>
              <a:t>int</a:t>
            </a:r>
            <a:r>
              <a:rPr lang="en-US" sz="1600" dirty="0"/>
              <a:t> </a:t>
            </a:r>
            <a:r>
              <a:rPr lang="en-US" sz="1600" dirty="0" err="1"/>
              <a:t>newScore</a:t>
            </a:r>
            <a:r>
              <a:rPr lang="en-US" sz="1600" dirty="0"/>
              <a:t>)</a:t>
            </a:r>
          </a:p>
          <a:p>
            <a:r>
              <a:rPr lang="en-US" sz="1600" dirty="0"/>
              <a:t>	{</a:t>
            </a:r>
          </a:p>
          <a:p>
            <a:r>
              <a:rPr lang="en-US" sz="1600" dirty="0"/>
              <a:t>		score = </a:t>
            </a:r>
            <a:r>
              <a:rPr lang="en-US" sz="1600" dirty="0" err="1"/>
              <a:t>newScore</a:t>
            </a:r>
            <a:r>
              <a:rPr lang="en-US" sz="1600" dirty="0"/>
              <a:t>;</a:t>
            </a:r>
          </a:p>
          <a:p>
            <a:r>
              <a:rPr lang="en-US" sz="1600" dirty="0"/>
              <a:t>		</a:t>
            </a:r>
            <a:r>
              <a:rPr lang="en-US" sz="1600" dirty="0" err="1"/>
              <a:t>scoreSet</a:t>
            </a:r>
            <a:r>
              <a:rPr lang="en-US" sz="1600" dirty="0"/>
              <a:t> = true;</a:t>
            </a:r>
          </a:p>
          <a:p>
            <a:r>
              <a:rPr lang="en-US" sz="1600" dirty="0"/>
              <a:t>	}</a:t>
            </a:r>
          </a:p>
          <a:p>
            <a:endParaRPr lang="en-US" sz="1600" dirty="0"/>
          </a:p>
          <a:p>
            <a:r>
              <a:rPr lang="en-US" sz="16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154888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– Retrieving a High Score with Exceptions (3 of 4)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533400" y="1752600"/>
            <a:ext cx="7550465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	public </a:t>
            </a:r>
            <a:r>
              <a:rPr lang="en-US" sz="1600" dirty="0" err="1"/>
              <a:t>int</a:t>
            </a:r>
            <a:r>
              <a:rPr lang="en-US" sz="1600" dirty="0"/>
              <a:t> </a:t>
            </a:r>
            <a:r>
              <a:rPr lang="en-US" sz="1600" dirty="0" err="1"/>
              <a:t>getScore</a:t>
            </a:r>
            <a:r>
              <a:rPr lang="en-US" sz="1600" dirty="0"/>
              <a:t>() throws </a:t>
            </a:r>
            <a:r>
              <a:rPr lang="en-US" sz="1600" dirty="0" err="1"/>
              <a:t>ScoreNotSetException</a:t>
            </a:r>
            <a:endParaRPr lang="en-US" sz="1600" dirty="0"/>
          </a:p>
          <a:p>
            <a:r>
              <a:rPr lang="en-US" sz="1600" dirty="0"/>
              <a:t>	{</a:t>
            </a:r>
          </a:p>
          <a:p>
            <a:r>
              <a:rPr lang="en-US" sz="1600" dirty="0"/>
              <a:t>		if (!</a:t>
            </a:r>
            <a:r>
              <a:rPr lang="en-US" sz="1600" dirty="0" err="1"/>
              <a:t>scoreSet</a:t>
            </a:r>
            <a:r>
              <a:rPr lang="en-US" sz="1600" dirty="0"/>
              <a:t>)</a:t>
            </a:r>
          </a:p>
          <a:p>
            <a:r>
              <a:rPr lang="en-US" sz="1600" dirty="0"/>
              <a:t>			throw new </a:t>
            </a:r>
            <a:r>
              <a:rPr lang="en-US" sz="1600" dirty="0" err="1"/>
              <a:t>ScoreNotSetException</a:t>
            </a:r>
            <a:r>
              <a:rPr lang="en-US" sz="1600" dirty="0"/>
              <a:t>();</a:t>
            </a:r>
          </a:p>
          <a:p>
            <a:r>
              <a:rPr lang="en-US" sz="1600" dirty="0"/>
              <a:t>		else</a:t>
            </a:r>
          </a:p>
          <a:p>
            <a:r>
              <a:rPr lang="en-US" sz="1600" dirty="0"/>
              <a:t>			return score;</a:t>
            </a:r>
          </a:p>
          <a:p>
            <a:r>
              <a:rPr lang="en-US" sz="1600" dirty="0"/>
              <a:t>	}</a:t>
            </a:r>
          </a:p>
          <a:p>
            <a:endParaRPr lang="en-US" sz="1600" dirty="0"/>
          </a:p>
          <a:p>
            <a:r>
              <a:rPr lang="en-US" sz="1600" dirty="0"/>
              <a:t>	// Short test program</a:t>
            </a:r>
          </a:p>
          <a:p>
            <a:r>
              <a:rPr lang="en-US" sz="1600" dirty="0"/>
              <a:t>	public static void main(String[] </a:t>
            </a:r>
            <a:r>
              <a:rPr lang="en-US" sz="1600" dirty="0" err="1"/>
              <a:t>args</a:t>
            </a:r>
            <a:r>
              <a:rPr lang="en-US" sz="1600" dirty="0"/>
              <a:t>)</a:t>
            </a:r>
          </a:p>
          <a:p>
            <a:r>
              <a:rPr lang="en-US" sz="1600" dirty="0"/>
              <a:t>	{</a:t>
            </a:r>
          </a:p>
          <a:p>
            <a:r>
              <a:rPr lang="en-US" sz="1600" dirty="0"/>
              <a:t>		</a:t>
            </a:r>
            <a:r>
              <a:rPr lang="en-US" sz="1600" dirty="0" err="1"/>
              <a:t>HighScoreException</a:t>
            </a:r>
            <a:r>
              <a:rPr lang="en-US" sz="1600" dirty="0"/>
              <a:t> </a:t>
            </a:r>
            <a:r>
              <a:rPr lang="en-US" sz="1600" dirty="0" err="1"/>
              <a:t>highscore</a:t>
            </a:r>
            <a:r>
              <a:rPr lang="en-US" sz="1600" dirty="0"/>
              <a:t> = new </a:t>
            </a:r>
            <a:r>
              <a:rPr lang="en-US" sz="1600" dirty="0" err="1"/>
              <a:t>HighScoreException</a:t>
            </a:r>
            <a:r>
              <a:rPr lang="en-US" sz="1600" dirty="0"/>
              <a:t>();</a:t>
            </a:r>
          </a:p>
          <a:p>
            <a:r>
              <a:rPr lang="en-US" sz="1600" dirty="0"/>
              <a:t>		try</a:t>
            </a:r>
          </a:p>
          <a:p>
            <a:r>
              <a:rPr lang="en-US" sz="1600" dirty="0"/>
              <a:t>		{</a:t>
            </a:r>
          </a:p>
          <a:p>
            <a:r>
              <a:rPr lang="en-US" sz="1600" dirty="0"/>
              <a:t>			</a:t>
            </a:r>
            <a:r>
              <a:rPr lang="en-US" sz="1600" dirty="0" err="1"/>
              <a:t>System.out.println</a:t>
            </a:r>
            <a:endParaRPr lang="en-US" sz="1600" dirty="0"/>
          </a:p>
          <a:p>
            <a:r>
              <a:rPr lang="en-US" sz="1600" dirty="0"/>
              <a:t>				(</a:t>
            </a:r>
            <a:r>
              <a:rPr lang="en-US" sz="1600" dirty="0" err="1"/>
              <a:t>highscore.getScore</a:t>
            </a:r>
            <a:r>
              <a:rPr lang="en-US" sz="1600" dirty="0"/>
              <a:t>());</a:t>
            </a:r>
          </a:p>
          <a:p>
            <a:r>
              <a:rPr lang="en-US" sz="1600" dirty="0"/>
              <a:t>		}</a:t>
            </a:r>
          </a:p>
          <a:p>
            <a:r>
              <a:rPr lang="en-US" sz="1600" dirty="0"/>
              <a:t>		</a:t>
            </a:r>
          </a:p>
        </p:txBody>
      </p:sp>
    </p:spTree>
    <p:extLst>
      <p:ext uri="{BB962C8B-B14F-4D97-AF65-F5344CB8AC3E}">
        <p14:creationId xmlns:p14="http://schemas.microsoft.com/office/powerpoint/2010/main" xmlns="" val="2590162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– Retrieving a High Score with Exceptions </a:t>
            </a:r>
            <a:r>
              <a:rPr lang="en-US" dirty="0" smtClean="0"/>
              <a:t>(4 </a:t>
            </a:r>
            <a:r>
              <a:rPr lang="en-US" dirty="0"/>
              <a:t>of 4)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9-</a:t>
            </a:r>
            <a:fld id="{0740BECD-ED1D-4802-B4B2-D176038CE6B7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Rectangle 5"/>
          <p:cNvSpPr/>
          <p:nvPr/>
        </p:nvSpPr>
        <p:spPr>
          <a:xfrm>
            <a:off x="1143000" y="1444724"/>
            <a:ext cx="78486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catch (</a:t>
            </a:r>
            <a:r>
              <a:rPr lang="en-US" dirty="0" err="1"/>
              <a:t>ScoreNotSetException</a:t>
            </a:r>
            <a:r>
              <a:rPr lang="en-US" dirty="0"/>
              <a:t> e)</a:t>
            </a:r>
          </a:p>
          <a:p>
            <a:r>
              <a:rPr lang="en-US" dirty="0"/>
              <a:t>		{</a:t>
            </a:r>
          </a:p>
          <a:p>
            <a:r>
              <a:rPr lang="en-US" dirty="0"/>
              <a:t>			</a:t>
            </a:r>
            <a:r>
              <a:rPr lang="en-US" dirty="0" err="1"/>
              <a:t>System.out.println</a:t>
            </a:r>
            <a:endParaRPr lang="en-US" dirty="0"/>
          </a:p>
          <a:p>
            <a:r>
              <a:rPr lang="en-US" dirty="0"/>
              <a:t>				(</a:t>
            </a:r>
            <a:r>
              <a:rPr lang="en-US" dirty="0" err="1"/>
              <a:t>e.getMessage</a:t>
            </a:r>
            <a:r>
              <a:rPr lang="en-US" dirty="0"/>
              <a:t>());</a:t>
            </a:r>
          </a:p>
          <a:p>
            <a:r>
              <a:rPr lang="en-US" dirty="0"/>
              <a:t>		}</a:t>
            </a:r>
          </a:p>
          <a:p>
            <a:r>
              <a:rPr lang="en-US" dirty="0"/>
              <a:t>		</a:t>
            </a:r>
            <a:r>
              <a:rPr lang="en-US" dirty="0" err="1"/>
              <a:t>highscore.setScore</a:t>
            </a:r>
            <a:r>
              <a:rPr lang="en-US" dirty="0"/>
              <a:t>(100);</a:t>
            </a:r>
          </a:p>
          <a:p>
            <a:r>
              <a:rPr lang="en-US" dirty="0"/>
              <a:t>		try</a:t>
            </a:r>
          </a:p>
          <a:p>
            <a:r>
              <a:rPr lang="en-US" dirty="0"/>
              <a:t>		{</a:t>
            </a:r>
          </a:p>
          <a:p>
            <a:r>
              <a:rPr lang="en-US" dirty="0"/>
              <a:t>			</a:t>
            </a:r>
            <a:r>
              <a:rPr lang="en-US" dirty="0" err="1"/>
              <a:t>System.out.println</a:t>
            </a:r>
            <a:endParaRPr lang="en-US" dirty="0"/>
          </a:p>
          <a:p>
            <a:r>
              <a:rPr lang="en-US" dirty="0"/>
              <a:t>				(</a:t>
            </a:r>
            <a:r>
              <a:rPr lang="en-US" dirty="0" err="1"/>
              <a:t>highscore.getScore</a:t>
            </a:r>
            <a:r>
              <a:rPr lang="en-US" dirty="0"/>
              <a:t>());</a:t>
            </a:r>
          </a:p>
          <a:p>
            <a:r>
              <a:rPr lang="en-US" dirty="0"/>
              <a:t>		}</a:t>
            </a:r>
          </a:p>
          <a:p>
            <a:r>
              <a:rPr lang="en-US" dirty="0"/>
              <a:t>		catch (</a:t>
            </a:r>
            <a:r>
              <a:rPr lang="en-US" dirty="0" err="1"/>
              <a:t>ScoreNotSetException</a:t>
            </a:r>
            <a:r>
              <a:rPr lang="en-US" dirty="0"/>
              <a:t> e)</a:t>
            </a:r>
          </a:p>
          <a:p>
            <a:r>
              <a:rPr lang="en-US" dirty="0"/>
              <a:t>		{</a:t>
            </a:r>
          </a:p>
          <a:p>
            <a:r>
              <a:rPr lang="en-US" dirty="0"/>
              <a:t>			</a:t>
            </a:r>
            <a:r>
              <a:rPr lang="en-US" dirty="0" err="1"/>
              <a:t>System.out.println</a:t>
            </a:r>
            <a:endParaRPr lang="en-US" dirty="0"/>
          </a:p>
          <a:p>
            <a:r>
              <a:rPr lang="en-US" dirty="0"/>
              <a:t>				(</a:t>
            </a:r>
            <a:r>
              <a:rPr lang="en-US" dirty="0" err="1"/>
              <a:t>e.getMessage</a:t>
            </a:r>
            <a:r>
              <a:rPr lang="en-US" dirty="0"/>
              <a:t>());</a:t>
            </a:r>
          </a:p>
          <a:p>
            <a:r>
              <a:rPr lang="en-US" dirty="0"/>
              <a:t>		}</a:t>
            </a:r>
          </a:p>
          <a:p>
            <a:r>
              <a:rPr lang="en-US" dirty="0"/>
              <a:t>	}</a:t>
            </a:r>
          </a:p>
          <a:p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xmlns="" val="113739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When to Use Exceptions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Exceptions should be reserved for situations where a method encounters </a:t>
            </a:r>
            <a:r>
              <a:rPr lang="en-US" sz="2800" i="1" smtClean="0"/>
              <a:t>an unusual or unexpected case that cannot be handled easily in some other way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When exception handling must be used, here are some basic guidelines: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Include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400" smtClean="0"/>
              <a:t> statements and list the exception classes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throws</a:t>
            </a:r>
            <a:r>
              <a:rPr lang="en-US" sz="2400" smtClean="0"/>
              <a:t> clause within a method definition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Place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blocks in a different method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720BD47D-22CE-4359-A694-01BD5061A100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When to Use Exceptions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Here is an example of a method from which the exception originates: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80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 void someMethod()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        throws SomeException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throw new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SomeException(SomeArgument);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6E12A62E-0C1A-4118-A009-DB4073A960E8}" type="slidenum">
              <a:rPr lang="en-US"/>
              <a:pPr>
                <a:defRPr/>
              </a:pPr>
              <a:t>55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When to Use Exceptions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572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/>
              <a:t>When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someMethod</a:t>
            </a:r>
            <a:r>
              <a:rPr lang="en-US" sz="2000" smtClean="0"/>
              <a:t> is used by an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otherMethod</a:t>
            </a:r>
            <a:r>
              <a:rPr lang="en-US" sz="2000" smtClean="0"/>
              <a:t>,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otherMethod</a:t>
            </a:r>
            <a:r>
              <a:rPr lang="en-US" sz="2000" smtClean="0"/>
              <a:t> must then deal with the exception: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void otherMethod()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try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someMethod();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. . 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catch (SomeException e)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CodeToHandleException</a:t>
            </a:r>
            <a:endParaRPr lang="en-US" sz="2000" b="1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492383F1-C0C0-4A48-8CE6-86737BAA0BF1}" type="slidenum">
              <a:rPr lang="en-US"/>
              <a:pPr>
                <a:defRPr/>
              </a:pPr>
              <a:t>56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Event Driven Programming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Exception handling is an example of a programming methodology known as </a:t>
            </a:r>
            <a:r>
              <a:rPr lang="en-US" sz="2800" i="1" smtClean="0"/>
              <a:t>event-driven programming</a:t>
            </a:r>
          </a:p>
          <a:p>
            <a:pPr eaLnBrk="1" hangingPunct="1"/>
            <a:r>
              <a:rPr lang="en-US" sz="2800" smtClean="0"/>
              <a:t>When using event-driven programming, objects are defined so that they send events to other objects that handle the events</a:t>
            </a:r>
          </a:p>
          <a:p>
            <a:pPr lvl="1" eaLnBrk="1" hangingPunct="1"/>
            <a:r>
              <a:rPr lang="en-US" sz="2400" smtClean="0"/>
              <a:t>An event is an object also</a:t>
            </a:r>
          </a:p>
          <a:p>
            <a:pPr lvl="1" eaLnBrk="1" hangingPunct="1"/>
            <a:r>
              <a:rPr lang="en-US" sz="2400" smtClean="0"/>
              <a:t>Sending an event is called </a:t>
            </a:r>
            <a:r>
              <a:rPr lang="en-US" sz="2400" i="1" smtClean="0"/>
              <a:t>firing an event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3E9278D5-142D-4C29-8B00-C457B1F410EE}" type="slidenum">
              <a:rPr lang="en-US"/>
              <a:pPr>
                <a:defRPr/>
              </a:pPr>
              <a:t>57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Event Driven Programming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 exception handling, the event objects are the exception objects</a:t>
            </a:r>
          </a:p>
          <a:p>
            <a:pPr lvl="1" eaLnBrk="1" hangingPunct="1"/>
            <a:r>
              <a:rPr lang="en-US" smtClean="0"/>
              <a:t>They are fired (thrown) by an object when the object invokes a method that throws the exception</a:t>
            </a:r>
          </a:p>
          <a:p>
            <a:pPr lvl="1" eaLnBrk="1" hangingPunct="1"/>
            <a:r>
              <a:rPr lang="en-US" smtClean="0"/>
              <a:t>An exception event is sent to a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block, where it is handled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BFCDD016-FDCF-4621-9C00-9100F5B31B6A}" type="slidenum">
              <a:rPr lang="en-US"/>
              <a:pPr>
                <a:defRPr/>
              </a:pPr>
              <a:t>58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Pitfall:  Nested </a:t>
            </a:r>
            <a:r>
              <a:rPr lang="en-US" b="1" smtClean="0">
                <a:latin typeface="Courier New" pitchFamily="49" charset="0"/>
              </a:rPr>
              <a:t>try-catch</a:t>
            </a:r>
            <a:r>
              <a:rPr lang="en-US" smtClean="0"/>
              <a:t> Blocks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It is possible to place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 and its following catch blocks inside a larger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block, or inside a larger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If a set of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try-catch</a:t>
            </a:r>
            <a:r>
              <a:rPr lang="en-US" sz="2000" smtClean="0"/>
              <a:t> blocks are placed inside a larger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smtClean="0"/>
              <a:t> block, different names must be used for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smtClean="0"/>
              <a:t>block parameters in the inner and outer blocks, just like any other set of nested blocks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If a set of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try-catch</a:t>
            </a:r>
            <a:r>
              <a:rPr lang="en-US" sz="2000" smtClean="0"/>
              <a:t> blocks are placed inside a larger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000" smtClean="0"/>
              <a:t> block, and an exception is thrown in the inner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000" smtClean="0"/>
              <a:t> block that is not caught, then the exception is thrown to the outer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000" smtClean="0"/>
              <a:t> block for processing, and may be caught in one of its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smtClean="0"/>
              <a:t> blocks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ED259B00-EADD-4FDE-A0AA-31D6E573290D}" type="slidenum">
              <a:rPr lang="en-US"/>
              <a:pPr>
                <a:defRPr/>
              </a:pPr>
              <a:t>59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try-throw-catch</a:t>
            </a:r>
            <a:r>
              <a:rPr lang="en-US" smtClean="0"/>
              <a:t> Mechanism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800" smtClean="0"/>
              <a:t> statement is similar to a method call: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new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ExceptionClassName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(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SomeString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In the above example, the object of class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ExceptionClassName</a:t>
            </a:r>
            <a:r>
              <a:rPr lang="en-US" sz="2400" smtClean="0"/>
              <a:t> is created using a string as its argument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This object, which is an argument to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400" smtClean="0"/>
              <a:t> operator, is the exception object thrown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Instead of calling a method,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800" smtClean="0"/>
              <a:t> statement calls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800" smtClean="0"/>
              <a:t> block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9C2528EB-9335-4F8E-AC72-83A5AE4BA8D1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finally</a:t>
            </a:r>
            <a:r>
              <a:rPr lang="en-US" smtClean="0"/>
              <a:t> Block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219200"/>
            <a:ext cx="7543800" cy="4953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finally</a:t>
            </a:r>
            <a:r>
              <a:rPr lang="en-US" sz="2400" smtClean="0"/>
              <a:t> block contains code to be executed whether or not an exception is thrown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If it is used,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finally</a:t>
            </a:r>
            <a:r>
              <a:rPr lang="en-US" sz="2000" smtClean="0"/>
              <a:t> block is placed after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000" smtClean="0"/>
              <a:t> block and its following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smtClean="0"/>
              <a:t> blocks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 . . .  }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catch(ExceptionClass1 e)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 . . .  }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. . . 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catch(ExceptionClassN e)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 . . .  }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finally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CodeToBeExecutedInAllCases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C5A70B7A-AE16-4CCD-95BE-A2C493BC26EB}" type="slidenum">
              <a:rPr lang="en-US"/>
              <a:pPr>
                <a:defRPr/>
              </a:pPr>
              <a:t>60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finally</a:t>
            </a:r>
            <a:r>
              <a:rPr lang="en-US" smtClean="0"/>
              <a:t> Block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sz="2400" smtClean="0"/>
              <a:t>If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try-catch-finally</a:t>
            </a:r>
            <a:r>
              <a:rPr lang="en-US" sz="2400" smtClean="0"/>
              <a:t> blocks are inside a method definition, there are three possibilities when the code is run: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smtClean="0"/>
              <a:t>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000" smtClean="0"/>
              <a:t> block runs to the end, no exception is thrown, and the </a:t>
            </a:r>
            <a:r>
              <a:rPr lang="en-US" sz="2000" smtClean="0">
                <a:solidFill>
                  <a:srgbClr val="034CA1"/>
                </a:solidFill>
              </a:rPr>
              <a:t>finally</a:t>
            </a:r>
            <a:r>
              <a:rPr lang="en-US" sz="2000" smtClean="0"/>
              <a:t> block is executed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smtClean="0"/>
              <a:t>An exception is thrown in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000" smtClean="0"/>
              <a:t> block, caught in one of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smtClean="0"/>
              <a:t> blocks, and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finally</a:t>
            </a:r>
            <a:r>
              <a:rPr lang="en-US" sz="2000" smtClean="0"/>
              <a:t> block is executed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smtClean="0"/>
              <a:t>An exception is thrown in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000" smtClean="0"/>
              <a:t> block, there is no matching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smtClean="0"/>
              <a:t> block in the method,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finally</a:t>
            </a:r>
            <a:r>
              <a:rPr lang="en-US" sz="2000" smtClean="0"/>
              <a:t> block is executed, and then the method invocation ends and the exception object is thrown to the enclosing method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52DBC456-3938-480D-A292-3FC02CC79167}" type="slidenum">
              <a:rPr lang="en-US"/>
              <a:pPr>
                <a:defRPr/>
              </a:pPr>
              <a:t>61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Rethrowing an Exception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A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 can contain code that throws an exception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Sometimes it is useful to catch an exception and then, depending on the string produced by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getMessage</a:t>
            </a:r>
            <a:r>
              <a:rPr lang="en-US" smtClean="0"/>
              <a:t> (or perhaps something else), throw the same or a different exception for handling further up the chain of exception handling blocks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EA411907-E0A3-425C-8558-80CC6BC66628}" type="slidenum">
              <a:rPr lang="en-US"/>
              <a:pPr>
                <a:defRPr/>
              </a:pPr>
              <a:t>62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AssertionError</a:t>
            </a:r>
            <a:r>
              <a:rPr lang="en-US" smtClean="0"/>
              <a:t> Class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 a program contains an assertion check, and the assertion check fails, an object of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AssertionError</a:t>
            </a:r>
            <a:r>
              <a:rPr lang="en-US" sz="2800" smtClean="0"/>
              <a:t> is thrown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causes the program to end with an error message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AssertionError</a:t>
            </a:r>
            <a:r>
              <a:rPr lang="en-US" sz="2800" smtClean="0"/>
              <a:t> is derived from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Error</a:t>
            </a:r>
            <a:r>
              <a:rPr lang="en-US" sz="2800" smtClean="0"/>
              <a:t>, and therefore is an unchecked exception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In order to prevent the program from ending, it could be handled, but this is not required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E0B7C7E3-7B14-43EE-BCF8-B2F4CA07B747}" type="slidenum">
              <a:rPr lang="en-US"/>
              <a:pPr>
                <a:defRPr/>
              </a:pPr>
              <a:t>63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ArrayIndexOutOfBoundsException</a:t>
            </a:r>
            <a:endParaRPr lang="en-US" sz="3200" smtClean="0">
              <a:latin typeface="Courier New" pitchFamily="49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ArrayIndexOutOfBoundsException</a:t>
            </a:r>
            <a:r>
              <a:rPr lang="en-US" sz="2400" smtClean="0"/>
              <a:t> is thrown whenever a program attempts to use an array index that is out of bounds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This normally causes the program to end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Like all other descendents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RuntimeException</a:t>
            </a:r>
            <a:r>
              <a:rPr lang="en-US" sz="2400" smtClean="0"/>
              <a:t>, it is an unchecked exception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There is no requirement to handle it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When this exception is thrown, it is an indication that the program contains an error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Instead of attempting to handle the exception, the program should simply be fixed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FB5E185E-17A4-401C-AFA9-82730BE9D224}" type="slidenum">
              <a:rPr lang="en-US"/>
              <a:pPr>
                <a:defRPr/>
              </a:pPr>
              <a:t>64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try-throw-catch</a:t>
            </a:r>
            <a:r>
              <a:rPr lang="en-US" smtClean="0"/>
              <a:t> Mechanism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an exception is thrown,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800" smtClean="0"/>
              <a:t> block begins execution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has one parameter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exception object thrown is plugged in for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parameter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execution of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800" smtClean="0"/>
              <a:t> block is called </a:t>
            </a:r>
            <a:r>
              <a:rPr lang="en-US" sz="2800" i="1" smtClean="0"/>
              <a:t>catching the exception</a:t>
            </a:r>
            <a:r>
              <a:rPr lang="en-US" sz="2800" smtClean="0"/>
              <a:t>, or </a:t>
            </a:r>
            <a:r>
              <a:rPr lang="en-US" sz="2800" i="1" smtClean="0"/>
              <a:t>handling the exception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Whenever an exception is thrown, it should ultimately be handled (or caught) by some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20EE3365-FAA2-4E01-A603-508469949F6E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try-throw-catch</a:t>
            </a:r>
            <a:r>
              <a:rPr lang="en-US" smtClean="0"/>
              <a:t> Mechanism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419600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catch(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Exception e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ExceptionHandlingCode</a:t>
            </a:r>
            <a:endParaRPr lang="en-US" sz="2000" i="1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looks like a method definition that has a parameter of type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400" b="1" smtClean="0">
                <a:solidFill>
                  <a:srgbClr val="034CA1"/>
                </a:solidFill>
              </a:rPr>
              <a:t> </a:t>
            </a:r>
            <a:r>
              <a:rPr lang="en-US" sz="2400" smtClean="0"/>
              <a:t>class</a:t>
            </a:r>
            <a:endParaRPr lang="en-US" sz="2400" smtClean="0">
              <a:solidFill>
                <a:srgbClr val="034CA1"/>
              </a:solidFill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It is not really a method definition, however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smtClean="0"/>
              <a:t> block is a separate piece of code that is executed when a program encounters and executes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throw</a:t>
            </a:r>
            <a:r>
              <a:rPr lang="en-US" sz="2400" smtClean="0"/>
              <a:t> statement in the preceding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try</a:t>
            </a:r>
            <a:r>
              <a:rPr lang="en-US" sz="2400" smtClean="0"/>
              <a:t> block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smtClean="0"/>
              <a:t> block is often referred to as an </a:t>
            </a:r>
            <a:r>
              <a:rPr lang="en-US" sz="2000" i="1" smtClean="0"/>
              <a:t>exception handler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It can have at most one parameter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309FB951-FFB4-4A8B-B1DA-926C3E73FA85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try-throw-catch</a:t>
            </a:r>
            <a:r>
              <a:rPr lang="en-US" smtClean="0"/>
              <a:t> Mechanism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295400" lvl="2" indent="-381000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catch(</a:t>
            </a:r>
            <a:r>
              <a:rPr lang="en-US" sz="2000" b="1" i="1" dirty="0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b="1" i="1" dirty="0" smtClean="0">
                <a:solidFill>
                  <a:srgbClr val="034CA1"/>
                </a:solidFill>
                <a:latin typeface="Courier New" pitchFamily="49" charset="0"/>
              </a:rPr>
              <a:t>e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) { . . . }</a:t>
            </a:r>
            <a:endParaRPr lang="en-US" sz="2000" dirty="0" smtClean="0">
              <a:solidFill>
                <a:srgbClr val="034CA1"/>
              </a:solidFill>
              <a:latin typeface="Courier New" pitchFamily="49" charset="0"/>
            </a:endParaRPr>
          </a:p>
          <a:p>
            <a:pPr marL="533400" indent="-533400" eaLnBrk="1" hangingPunct="1">
              <a:lnSpc>
                <a:spcPct val="90000"/>
              </a:lnSpc>
            </a:pPr>
            <a:r>
              <a:rPr lang="en-US" sz="2400" dirty="0" smtClean="0"/>
              <a:t>The identifier </a:t>
            </a:r>
            <a:r>
              <a:rPr lang="en-US" sz="2400" b="1" i="1" dirty="0" smtClean="0">
                <a:solidFill>
                  <a:srgbClr val="034CA1"/>
                </a:solidFill>
                <a:latin typeface="Courier New" pitchFamily="49" charset="0"/>
              </a:rPr>
              <a:t>e</a:t>
            </a:r>
            <a:r>
              <a:rPr lang="en-US" sz="2400" dirty="0" smtClean="0"/>
              <a:t> in the above </a:t>
            </a:r>
            <a:r>
              <a:rPr lang="en-US" sz="2400" b="1" dirty="0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dirty="0" smtClean="0"/>
              <a:t> block heading is called the </a:t>
            </a:r>
            <a:r>
              <a:rPr lang="en-US" sz="2400" b="1" dirty="0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dirty="0" smtClean="0"/>
              <a:t> block parameter</a:t>
            </a:r>
          </a:p>
          <a:p>
            <a:pPr marL="533400" indent="-533400" eaLnBrk="1" hangingPunct="1">
              <a:lnSpc>
                <a:spcPct val="90000"/>
              </a:lnSpc>
            </a:pPr>
            <a:r>
              <a:rPr lang="en-US" sz="2400" dirty="0" smtClean="0"/>
              <a:t>The </a:t>
            </a:r>
            <a:r>
              <a:rPr lang="en-US" sz="2400" b="1" dirty="0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400" dirty="0" smtClean="0"/>
              <a:t> block parameter does two things: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dirty="0" smtClean="0"/>
              <a:t>It specifies the type of thrown exception object that the 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dirty="0" smtClean="0"/>
              <a:t> block can catch (e.g., an 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sz="2000" dirty="0" smtClean="0"/>
              <a:t> class object above)</a:t>
            </a:r>
          </a:p>
          <a:p>
            <a:pPr marL="914400" lvl="1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en-US" sz="2000" dirty="0" smtClean="0"/>
              <a:t>It provides a name (for the thrown object that is caught) on which it can operate in the </a:t>
            </a:r>
            <a:r>
              <a:rPr lang="en-US" sz="2000" b="1" dirty="0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z="2000" dirty="0" smtClean="0"/>
              <a:t> block</a:t>
            </a:r>
          </a:p>
          <a:p>
            <a:pPr marL="1295400" lvl="2" indent="-381000" eaLnBrk="1" hangingPunct="1">
              <a:lnSpc>
                <a:spcPct val="90000"/>
              </a:lnSpc>
              <a:buFont typeface="Arial" charset="0"/>
              <a:buChar char="–"/>
            </a:pPr>
            <a:r>
              <a:rPr lang="en-US" sz="2000" dirty="0" smtClean="0"/>
              <a:t>Note:  The identifier </a:t>
            </a:r>
            <a:r>
              <a:rPr lang="en-US" sz="2000" b="1" i="1" dirty="0" smtClean="0">
                <a:solidFill>
                  <a:srgbClr val="034CA1"/>
                </a:solidFill>
                <a:latin typeface="Courier New" pitchFamily="49" charset="0"/>
              </a:rPr>
              <a:t>e</a:t>
            </a:r>
            <a:r>
              <a:rPr lang="en-US" sz="2000" dirty="0" smtClean="0"/>
              <a:t> is often used by convention, but any non-keyword identifier can be used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9-</a:t>
            </a:r>
            <a:fld id="{ECB94F30-DCE7-43EB-8810-B9600DB21ACF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4428</Words>
  <Application>Microsoft Office PowerPoint</Application>
  <PresentationFormat>On-screen Show (4:3)</PresentationFormat>
  <Paragraphs>631</Paragraphs>
  <Slides>64</Slides>
  <Notes>53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64</vt:i4>
      </vt:variant>
    </vt:vector>
  </HeadingPairs>
  <TitlesOfParts>
    <vt:vector size="65" baseType="lpstr">
      <vt:lpstr>Office Theme</vt:lpstr>
      <vt:lpstr>Chapter 9</vt:lpstr>
      <vt:lpstr>Introduction to Exception Handling</vt:lpstr>
      <vt:lpstr>Introduction to Exception Handling</vt:lpstr>
      <vt:lpstr>try-throw-catch Mechanism</vt:lpstr>
      <vt:lpstr>try-throw-catch Mechanism</vt:lpstr>
      <vt:lpstr>try-throw-catch Mechanism</vt:lpstr>
      <vt:lpstr>try-throw-catch Mechanism</vt:lpstr>
      <vt:lpstr>try-throw-catch Mechanism</vt:lpstr>
      <vt:lpstr>try-throw-catch Mechanism</vt:lpstr>
      <vt:lpstr>try-throw-catch Mechanism</vt:lpstr>
      <vt:lpstr>try-throw-catch Mechanism</vt:lpstr>
      <vt:lpstr>Exception Example</vt:lpstr>
      <vt:lpstr>Exception Handling with the Scanner Class</vt:lpstr>
      <vt:lpstr>The InputMismatchException</vt:lpstr>
      <vt:lpstr>Tip:  Exception Controlled Loops</vt:lpstr>
      <vt:lpstr>Exception Controlled Loop</vt:lpstr>
      <vt:lpstr>Exception Classes</vt:lpstr>
      <vt:lpstr>Exception Classes from Standard Packages</vt:lpstr>
      <vt:lpstr>Exception Classes from Standard Packages</vt:lpstr>
      <vt:lpstr>Using the getMessage Method</vt:lpstr>
      <vt:lpstr>Using the getMessage Method</vt:lpstr>
      <vt:lpstr>Defining Exception Classes</vt:lpstr>
      <vt:lpstr>Defining Exception Classes</vt:lpstr>
      <vt:lpstr>A Programmer-Defined Exception Class</vt:lpstr>
      <vt:lpstr>Using our own Exception Class (1 of 3)</vt:lpstr>
      <vt:lpstr>Using our own Exception Class (2 of 3)</vt:lpstr>
      <vt:lpstr>Using our own Exception Class (3 of 3)</vt:lpstr>
      <vt:lpstr>Tip:  An Exception Class Can Carry a Message of Any Type:  int Message</vt:lpstr>
      <vt:lpstr>An Exception Class with an int Message </vt:lpstr>
      <vt:lpstr>Exception Object Characteristics</vt:lpstr>
      <vt:lpstr>Programmer-Defined Exception Class Guidelines</vt:lpstr>
      <vt:lpstr>Preserve getMessage</vt:lpstr>
      <vt:lpstr>Multiple catch Blocks</vt:lpstr>
      <vt:lpstr>Multiple catch Blocks</vt:lpstr>
      <vt:lpstr>Pitfall:  Catch the More Specific Exception First</vt:lpstr>
      <vt:lpstr>Pitfall:  Catch the More Specific Exception First</vt:lpstr>
      <vt:lpstr>Throwing an Exception in a Method</vt:lpstr>
      <vt:lpstr>Declaring Exceptions in a throws Clause</vt:lpstr>
      <vt:lpstr>Declaring Exceptions in a throws Clause</vt:lpstr>
      <vt:lpstr>The Catch or Declare Rule</vt:lpstr>
      <vt:lpstr>The Catch or Declare Rule</vt:lpstr>
      <vt:lpstr>The Catch or Declare Rule</vt:lpstr>
      <vt:lpstr>Checked and Unchecked Exceptions</vt:lpstr>
      <vt:lpstr>Exceptions to the Catch or Declare Rule</vt:lpstr>
      <vt:lpstr>Hierarchy of Throwable Objects</vt:lpstr>
      <vt:lpstr>The throws Clause in Derived Classes</vt:lpstr>
      <vt:lpstr>What Happens If an Exception is Never Caught?</vt:lpstr>
      <vt:lpstr>Example – Retrieving a High Score Without Exceptions (1 of 2)</vt:lpstr>
      <vt:lpstr>Example – Retrieving a High Score Without Exceptions (2 of 2)</vt:lpstr>
      <vt:lpstr>Example – Retrieving a High Score with Exceptions (1 of 4)</vt:lpstr>
      <vt:lpstr>Example – Retrieving a High Score with Exceptions (2 of 4)</vt:lpstr>
      <vt:lpstr>Example – Retrieving a High Score with Exceptions (3 of 4)</vt:lpstr>
      <vt:lpstr>Example – Retrieving a High Score with Exceptions (4 of 4)</vt:lpstr>
      <vt:lpstr>When to Use Exceptions</vt:lpstr>
      <vt:lpstr>When to Use Exceptions</vt:lpstr>
      <vt:lpstr>When to Use Exceptions</vt:lpstr>
      <vt:lpstr>Event Driven Programming</vt:lpstr>
      <vt:lpstr>Event Driven Programming</vt:lpstr>
      <vt:lpstr>Pitfall:  Nested try-catch Blocks</vt:lpstr>
      <vt:lpstr>The finally Block</vt:lpstr>
      <vt:lpstr>The finally Block</vt:lpstr>
      <vt:lpstr>Rethrowing an Exception</vt:lpstr>
      <vt:lpstr>The AssertionError Class</vt:lpstr>
      <vt:lpstr>ArrayIndexOutOfBoundsException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Kenrick</dc:creator>
  <cp:lastModifiedBy>Binod</cp:lastModifiedBy>
  <cp:revision>28</cp:revision>
  <dcterms:created xsi:type="dcterms:W3CDTF">2006-08-16T00:00:00Z</dcterms:created>
  <dcterms:modified xsi:type="dcterms:W3CDTF">2016-02-03T13:17:17Z</dcterms:modified>
</cp:coreProperties>
</file>